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488" r:id="rId2"/>
    <p:sldId id="597" r:id="rId3"/>
    <p:sldId id="291" r:id="rId4"/>
    <p:sldId id="598" r:id="rId5"/>
    <p:sldId id="328" r:id="rId6"/>
    <p:sldId id="283" r:id="rId7"/>
    <p:sldId id="599" r:id="rId8"/>
    <p:sldId id="281" r:id="rId9"/>
    <p:sldId id="600" r:id="rId10"/>
    <p:sldId id="603" r:id="rId11"/>
    <p:sldId id="286" r:id="rId12"/>
    <p:sldId id="262" r:id="rId13"/>
    <p:sldId id="273" r:id="rId14"/>
    <p:sldId id="602" r:id="rId15"/>
    <p:sldId id="601" r:id="rId16"/>
    <p:sldId id="28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0066"/>
    <a:srgbClr val="CC0099"/>
    <a:srgbClr val="0033CC"/>
    <a:srgbClr val="0000FF"/>
    <a:srgbClr val="3333CC"/>
    <a:srgbClr val="6600FF"/>
    <a:srgbClr val="FF66FF"/>
    <a:srgbClr val="FFFFFF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2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0002CD-4C9E-4669-BAAE-7B6D88B16DCD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E3A3F5-1010-46C0-91EA-6D02A2B21E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019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62267-4A65-457B-B5AC-7669DF20B770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AC76-5006-4FF8-ABCF-9A91620E4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758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62267-4A65-457B-B5AC-7669DF20B770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AC76-5006-4FF8-ABCF-9A91620E4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836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62267-4A65-457B-B5AC-7669DF20B770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AC76-5006-4FF8-ABCF-9A91620E4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1256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3A32CFBE-F4BC-4812-9329-2066AF1302A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3080FC42-18DF-4F78-9995-77B2AB96E0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05A7A48-8D1B-4A0E-B9D3-849FC62B6E0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3F609C-5A0E-4968-9F06-733E4B3465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47383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C1D3FE7-9007-47A0-B952-EA297EDF92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77F3456-465C-47CB-A480-F93F101B34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384EB85-44B6-42FD-BEAE-08709742C8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A489E-0158-482A-B7E6-CFFCD45FBF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3333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62267-4A65-457B-B5AC-7669DF20B770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AC76-5006-4FF8-ABCF-9A91620E4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533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62267-4A65-457B-B5AC-7669DF20B770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AC76-5006-4FF8-ABCF-9A91620E4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714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62267-4A65-457B-B5AC-7669DF20B770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AC76-5006-4FF8-ABCF-9A91620E4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305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62267-4A65-457B-B5AC-7669DF20B770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AC76-5006-4FF8-ABCF-9A91620E4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732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62267-4A65-457B-B5AC-7669DF20B770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AC76-5006-4FF8-ABCF-9A91620E4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164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62267-4A65-457B-B5AC-7669DF20B770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AC76-5006-4FF8-ABCF-9A91620E4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58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62267-4A65-457B-B5AC-7669DF20B770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AC76-5006-4FF8-ABCF-9A91620E4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38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62267-4A65-457B-B5AC-7669DF20B770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FAC76-5006-4FF8-ABCF-9A91620E4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352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62267-4A65-457B-B5AC-7669DF20B770}" type="datetimeFigureOut">
              <a:rPr lang="en-US" smtClean="0"/>
              <a:t>11/15/2021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FAC76-5006-4FF8-ABCF-9A91620E4A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354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46717" y="490666"/>
            <a:ext cx="87688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tư</a:t>
            </a:r>
            <a:r>
              <a:rPr lang="vi-VN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vi-VN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13715" y="1385620"/>
            <a:ext cx="15302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5096810" y="2017485"/>
            <a:ext cx="1034349" cy="109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47663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996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19072" y="1472184"/>
            <a:ext cx="903427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3058699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3" name="Text Box 13">
            <a:extLst>
              <a:ext uri="{FF2B5EF4-FFF2-40B4-BE49-F238E27FC236}">
                <a16:creationId xmlns:a16="http://schemas.microsoft.com/office/drawing/2014/main" id="{9470E2B1-4421-4E8E-8988-35AC2E1B0E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672" y="201168"/>
            <a:ext cx="1096365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254" name="Text Box 14">
            <a:extLst>
              <a:ext uri="{FF2B5EF4-FFF2-40B4-BE49-F238E27FC236}">
                <a16:creationId xmlns:a16="http://schemas.microsoft.com/office/drawing/2014/main" id="{8420F351-3E7F-4D36-BC51-2FFFAACCC7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7752" y="1119724"/>
            <a:ext cx="657453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4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562 kg = ………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10255" name="Text Box 15">
            <a:extLst>
              <a:ext uri="{FF2B5EF4-FFF2-40B4-BE49-F238E27FC236}">
                <a16:creationId xmlns:a16="http://schemas.microsoft.com/office/drawing/2014/main" id="{9A1E670C-404A-4285-84E0-5B6A58DACA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7752" y="3720342"/>
            <a:ext cx="65532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12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kg  = ………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;</a:t>
            </a:r>
          </a:p>
        </p:txBody>
      </p:sp>
      <p:sp>
        <p:nvSpPr>
          <p:cNvPr id="10256" name="Text Box 16">
            <a:extLst>
              <a:ext uri="{FF2B5EF4-FFF2-40B4-BE49-F238E27FC236}">
                <a16:creationId xmlns:a16="http://schemas.microsoft.com/office/drawing/2014/main" id="{18EBBD9F-A6DD-4634-8BF2-C6C8E52BC2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7752" y="2441143"/>
            <a:ext cx="643432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3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 kg = ………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</p:txBody>
      </p:sp>
      <p:sp>
        <p:nvSpPr>
          <p:cNvPr id="10257" name="Text Box 17">
            <a:extLst>
              <a:ext uri="{FF2B5EF4-FFF2-40B4-BE49-F238E27FC236}">
                <a16:creationId xmlns:a16="http://schemas.microsoft.com/office/drawing/2014/main" id="{BF113A85-E2C0-4538-AC8E-D3FE7D7D7D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87752" y="5095624"/>
            <a:ext cx="581641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500 kg = ………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0269" name="Text Box 29">
            <a:extLst>
              <a:ext uri="{FF2B5EF4-FFF2-40B4-BE49-F238E27FC236}">
                <a16:creationId xmlns:a16="http://schemas.microsoft.com/office/drawing/2014/main" id="{5C7EFC29-EEB3-42FF-BF0C-02DA36DCD7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33371" y="3708972"/>
            <a:ext cx="1629885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12,006   </a:t>
            </a:r>
          </a:p>
        </p:txBody>
      </p:sp>
      <p:sp>
        <p:nvSpPr>
          <p:cNvPr id="10270" name="Text Box 30">
            <a:extLst>
              <a:ext uri="{FF2B5EF4-FFF2-40B4-BE49-F238E27FC236}">
                <a16:creationId xmlns:a16="http://schemas.microsoft.com/office/drawing/2014/main" id="{A560E4ED-3CC3-49B3-A308-0A441186E5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3792" y="5084254"/>
            <a:ext cx="1545335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0,500</a:t>
            </a:r>
          </a:p>
        </p:txBody>
      </p:sp>
      <p:sp>
        <p:nvSpPr>
          <p:cNvPr id="10271" name="Text Box 31">
            <a:extLst>
              <a:ext uri="{FF2B5EF4-FFF2-40B4-BE49-F238E27FC236}">
                <a16:creationId xmlns:a16="http://schemas.microsoft.com/office/drawing/2014/main" id="{FF8E88E2-CB58-4474-892E-C95EA55C21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24227" y="2429772"/>
            <a:ext cx="1529302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3,014</a:t>
            </a:r>
          </a:p>
        </p:txBody>
      </p:sp>
      <p:sp>
        <p:nvSpPr>
          <p:cNvPr id="10272" name="Text Box 32">
            <a:extLst>
              <a:ext uri="{FF2B5EF4-FFF2-40B4-BE49-F238E27FC236}">
                <a16:creationId xmlns:a16="http://schemas.microsoft.com/office/drawing/2014/main" id="{23389880-492C-4F88-A930-EB6DDD38FE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0508" y="1126424"/>
            <a:ext cx="1529303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4,562 </a:t>
            </a:r>
            <a:endParaRPr lang="en-US" altLang="en-US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30">
            <a:extLst>
              <a:ext uri="{FF2B5EF4-FFF2-40B4-BE49-F238E27FC236}">
                <a16:creationId xmlns:a16="http://schemas.microsoft.com/office/drawing/2014/main" id="{F5FC869B-3003-4B5E-81E8-05856DF313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93791" y="5095624"/>
            <a:ext cx="1545335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0,5</a:t>
            </a:r>
          </a:p>
        </p:txBody>
      </p:sp>
      <p:sp>
        <p:nvSpPr>
          <p:cNvPr id="19" name="Text Box 13">
            <a:extLst>
              <a:ext uri="{FF2B5EF4-FFF2-40B4-BE49-F238E27FC236}">
                <a16:creationId xmlns:a16="http://schemas.microsoft.com/office/drawing/2014/main" id="{7CD99AA3-A8C8-4FA7-A299-42702C60F0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4672" y="201168"/>
            <a:ext cx="10963656" cy="70788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0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0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10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10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0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0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0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0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54" grpId="0"/>
      <p:bldP spid="10255" grpId="0"/>
      <p:bldP spid="10256" grpId="0"/>
      <p:bldP spid="10257" grpId="0"/>
      <p:bldP spid="10269" grpId="0" animBg="1"/>
      <p:bldP spid="10270" grpId="0" animBg="1"/>
      <p:bldP spid="10271" grpId="0" animBg="1"/>
      <p:bldP spid="10272" grpId="0" animBg="1"/>
      <p:bldP spid="18" grpId="0" animBg="1"/>
      <p:bldP spid="1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 Box 4">
            <a:extLst>
              <a:ext uri="{FF2B5EF4-FFF2-40B4-BE49-F238E27FC236}">
                <a16:creationId xmlns:a16="http://schemas.microsoft.com/office/drawing/2014/main" id="{E118F9B6-9723-4BEE-89EA-4E0C63CB63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04" y="887260"/>
            <a:ext cx="652507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lô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-gam: </a:t>
            </a:r>
          </a:p>
        </p:txBody>
      </p:sp>
      <p:sp>
        <p:nvSpPr>
          <p:cNvPr id="64" name="Text Box 4">
            <a:extLst>
              <a:ext uri="{FF2B5EF4-FFF2-40B4-BE49-F238E27FC236}">
                <a16:creationId xmlns:a16="http://schemas.microsoft.com/office/drawing/2014/main" id="{9CB09CA1-F0E2-4602-A25D-865AD65B10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175" y="1871311"/>
            <a:ext cx="194045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2kg 50g</a:t>
            </a:r>
          </a:p>
        </p:txBody>
      </p:sp>
      <p:sp>
        <p:nvSpPr>
          <p:cNvPr id="67" name="Text Box 4">
            <a:extLst>
              <a:ext uri="{FF2B5EF4-FFF2-40B4-BE49-F238E27FC236}">
                <a16:creationId xmlns:a16="http://schemas.microsoft.com/office/drawing/2014/main" id="{36E9BCED-CC64-4254-B478-4691AAFB9B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296" y="2868992"/>
            <a:ext cx="262403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45kg 23g</a:t>
            </a:r>
          </a:p>
        </p:txBody>
      </p:sp>
      <p:sp>
        <p:nvSpPr>
          <p:cNvPr id="69" name="Text Box 4">
            <a:extLst>
              <a:ext uri="{FF2B5EF4-FFF2-40B4-BE49-F238E27FC236}">
                <a16:creationId xmlns:a16="http://schemas.microsoft.com/office/drawing/2014/main" id="{4FDF81BE-600D-499B-A6BB-48B6B035A6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296" y="3875070"/>
            <a:ext cx="254413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10kg 3g</a:t>
            </a:r>
          </a:p>
        </p:txBody>
      </p:sp>
      <p:sp>
        <p:nvSpPr>
          <p:cNvPr id="70" name="Text Box 4">
            <a:extLst>
              <a:ext uri="{FF2B5EF4-FFF2-40B4-BE49-F238E27FC236}">
                <a16:creationId xmlns:a16="http://schemas.microsoft.com/office/drawing/2014/main" id="{F16B7BE0-E37D-4DAD-9028-C99AF48235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003" y="4881148"/>
            <a:ext cx="136340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500g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5591C4F-FCDA-469D-A5DD-DA539BF89A96}"/>
              </a:ext>
            </a:extLst>
          </p:cNvPr>
          <p:cNvCxnSpPr>
            <a:cxnSpLocks/>
          </p:cNvCxnSpPr>
          <p:nvPr/>
        </p:nvCxnSpPr>
        <p:spPr>
          <a:xfrm>
            <a:off x="6573558" y="1402672"/>
            <a:ext cx="0" cy="412030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 Box 4">
            <a:extLst>
              <a:ext uri="{FF2B5EF4-FFF2-40B4-BE49-F238E27FC236}">
                <a16:creationId xmlns:a16="http://schemas.microsoft.com/office/drawing/2014/main" id="{721C2C44-C582-4413-945D-D3B9358AC0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04481" y="887260"/>
            <a:ext cx="4911909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en-US" alt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altLang="en-US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</a:t>
            </a:r>
            <a:r>
              <a:rPr lang="en-US" alt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sp>
        <p:nvSpPr>
          <p:cNvPr id="73" name="Text Box 4">
            <a:extLst>
              <a:ext uri="{FF2B5EF4-FFF2-40B4-BE49-F238E27FC236}">
                <a16:creationId xmlns:a16="http://schemas.microsoft.com/office/drawing/2014/main" id="{2CCC1C60-1AD1-4CC9-956F-5C15403E3B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0678" y="1871311"/>
            <a:ext cx="228332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50kg</a:t>
            </a:r>
          </a:p>
        </p:txBody>
      </p:sp>
      <p:sp>
        <p:nvSpPr>
          <p:cNvPr id="74" name="Text Box 4">
            <a:extLst>
              <a:ext uri="{FF2B5EF4-FFF2-40B4-BE49-F238E27FC236}">
                <a16:creationId xmlns:a16="http://schemas.microsoft.com/office/drawing/2014/main" id="{1E88DEA4-80B0-4038-ABC4-61571DBA4A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0677" y="2868114"/>
            <a:ext cx="228332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3kg</a:t>
            </a:r>
          </a:p>
        </p:txBody>
      </p:sp>
      <p:sp>
        <p:nvSpPr>
          <p:cNvPr id="75" name="Text Box 4">
            <a:extLst>
              <a:ext uri="{FF2B5EF4-FFF2-40B4-BE49-F238E27FC236}">
                <a16:creationId xmlns:a16="http://schemas.microsoft.com/office/drawing/2014/main" id="{7CB0A4E1-CF88-45B9-97B4-120D8EC842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0678" y="3875070"/>
            <a:ext cx="144882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34kg</a:t>
            </a:r>
          </a:p>
        </p:txBody>
      </p:sp>
      <p:sp>
        <p:nvSpPr>
          <p:cNvPr id="76" name="Text Box 4">
            <a:extLst>
              <a:ext uri="{FF2B5EF4-FFF2-40B4-BE49-F238E27FC236}">
                <a16:creationId xmlns:a16="http://schemas.microsoft.com/office/drawing/2014/main" id="{A34B2AD3-3DA4-4638-ABF0-078BF28B9B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0679" y="4881148"/>
            <a:ext cx="168179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450kg</a:t>
            </a:r>
          </a:p>
        </p:txBody>
      </p:sp>
      <p:sp>
        <p:nvSpPr>
          <p:cNvPr id="77" name="Text Box 4">
            <a:extLst>
              <a:ext uri="{FF2B5EF4-FFF2-40B4-BE49-F238E27FC236}">
                <a16:creationId xmlns:a16="http://schemas.microsoft.com/office/drawing/2014/main" id="{7850CEC3-611E-4C86-ABC6-EB87D07BA7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7626" y="1871311"/>
            <a:ext cx="320296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……… kg</a:t>
            </a:r>
          </a:p>
        </p:txBody>
      </p:sp>
      <p:sp>
        <p:nvSpPr>
          <p:cNvPr id="78" name="Text Box 4">
            <a:extLst>
              <a:ext uri="{FF2B5EF4-FFF2-40B4-BE49-F238E27FC236}">
                <a16:creationId xmlns:a16="http://schemas.microsoft.com/office/drawing/2014/main" id="{45D7934C-3683-4B35-8E9B-DC6C64D420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1961" y="2866431"/>
            <a:ext cx="320296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……… kg</a:t>
            </a:r>
          </a:p>
        </p:txBody>
      </p:sp>
      <p:sp>
        <p:nvSpPr>
          <p:cNvPr id="82" name="Text Box 4">
            <a:extLst>
              <a:ext uri="{FF2B5EF4-FFF2-40B4-BE49-F238E27FC236}">
                <a16:creationId xmlns:a16="http://schemas.microsoft.com/office/drawing/2014/main" id="{8866A930-BD05-4158-ACA0-58C09CFA2F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03630" y="3875070"/>
            <a:ext cx="320296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……… kg</a:t>
            </a:r>
          </a:p>
        </p:txBody>
      </p:sp>
      <p:sp>
        <p:nvSpPr>
          <p:cNvPr id="86" name="Text Box 4">
            <a:extLst>
              <a:ext uri="{FF2B5EF4-FFF2-40B4-BE49-F238E27FC236}">
                <a16:creationId xmlns:a16="http://schemas.microsoft.com/office/drawing/2014/main" id="{6A656C1F-E157-4702-AA73-3022C33BBE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7311" y="4883709"/>
            <a:ext cx="320296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……… kg</a:t>
            </a:r>
          </a:p>
        </p:txBody>
      </p:sp>
      <p:sp>
        <p:nvSpPr>
          <p:cNvPr id="91" name="Text Box 4">
            <a:extLst>
              <a:ext uri="{FF2B5EF4-FFF2-40B4-BE49-F238E27FC236}">
                <a16:creationId xmlns:a16="http://schemas.microsoft.com/office/drawing/2014/main" id="{52682ED9-3EB7-4466-91E5-69BB2786E9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87160" y="1871311"/>
            <a:ext cx="320296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en-US" alt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……… </a:t>
            </a:r>
            <a:r>
              <a:rPr lang="en-US" altLang="en-US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</a:t>
            </a:r>
            <a:endParaRPr lang="en-US" altLang="en-US" sz="40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Text Box 4">
            <a:extLst>
              <a:ext uri="{FF2B5EF4-FFF2-40B4-BE49-F238E27FC236}">
                <a16:creationId xmlns:a16="http://schemas.microsoft.com/office/drawing/2014/main" id="{1C8E115C-A628-4E74-A6C6-4F4B014ABB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14461" y="2875696"/>
            <a:ext cx="320296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en-US" alt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……… </a:t>
            </a:r>
            <a:r>
              <a:rPr lang="en-US" altLang="en-US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</a:t>
            </a:r>
            <a:endParaRPr lang="en-US" altLang="en-US" sz="40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Text Box 4">
            <a:extLst>
              <a:ext uri="{FF2B5EF4-FFF2-40B4-BE49-F238E27FC236}">
                <a16:creationId xmlns:a16="http://schemas.microsoft.com/office/drawing/2014/main" id="{EED5E33D-2D27-474E-B1A6-5BD4633F88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86890" y="3878422"/>
            <a:ext cx="320296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en-US" alt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……… </a:t>
            </a:r>
            <a:r>
              <a:rPr lang="en-US" altLang="en-US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</a:t>
            </a:r>
            <a:endParaRPr lang="en-US" altLang="en-US" sz="40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Text Box 4">
            <a:extLst>
              <a:ext uri="{FF2B5EF4-FFF2-40B4-BE49-F238E27FC236}">
                <a16:creationId xmlns:a16="http://schemas.microsoft.com/office/drawing/2014/main" id="{DB174297-5D10-4440-A685-4D4429FA17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50765" y="4881148"/>
            <a:ext cx="320296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indent="0">
              <a:spcBef>
                <a:spcPct val="50000"/>
              </a:spcBef>
              <a:buNone/>
            </a:pPr>
            <a:r>
              <a:rPr lang="en-US" alt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……… </a:t>
            </a:r>
            <a:r>
              <a:rPr lang="en-US" altLang="en-US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</a:t>
            </a:r>
            <a:endParaRPr lang="en-US" altLang="en-US" sz="4000" b="1" dirty="0">
              <a:solidFill>
                <a:srgbClr val="FF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D2230492-BCDE-47E0-AB25-E0AAA9E530E5}"/>
              </a:ext>
            </a:extLst>
          </p:cNvPr>
          <p:cNvSpPr/>
          <p:nvPr/>
        </p:nvSpPr>
        <p:spPr>
          <a:xfrm>
            <a:off x="2615184" y="5843016"/>
            <a:ext cx="7598662" cy="850130"/>
          </a:xfrm>
          <a:prstGeom prst="roundRect">
            <a:avLst/>
          </a:prstGeom>
          <a:solidFill>
            <a:schemeClr val="bg1"/>
          </a:solidFill>
          <a:ln w="762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TẠI NHÀ BÀI 2</a:t>
            </a:r>
            <a:endParaRPr lang="vi-VN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" name="Text Box 3">
            <a:extLst>
              <a:ext uri="{FF2B5EF4-FFF2-40B4-BE49-F238E27FC236}">
                <a16:creationId xmlns:a16="http://schemas.microsoft.com/office/drawing/2014/main" id="{E05EE3AE-416B-4D2B-B68F-BEE0C1CA9F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4003" y="200821"/>
            <a:ext cx="11363418" cy="707886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8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64" grpId="0"/>
      <p:bldP spid="67" grpId="0"/>
      <p:bldP spid="69" grpId="0"/>
      <p:bldP spid="70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82" grpId="0"/>
      <p:bldP spid="86" grpId="0"/>
      <p:bldP spid="91" grpId="0"/>
      <p:bldP spid="92" grpId="0"/>
      <p:bldP spid="93" grpId="0"/>
      <p:bldP spid="94" grpId="0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TextBox 31">
            <a:extLst>
              <a:ext uri="{FF2B5EF4-FFF2-40B4-BE49-F238E27FC236}">
                <a16:creationId xmlns:a16="http://schemas.microsoft.com/office/drawing/2014/main" id="{B71FF0DD-AEFF-48C7-90F2-CAD8A6C56A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24" y="197612"/>
            <a:ext cx="11561064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vi-VN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3: Trong vườn thú có 6 con sư tử. Trung bình mỗi ngày một con ăn hết 9 kg thịt. Hỏi cần bao nhiêu tấn thịt để nuôi số sư tử đó trong 30 ngày?</a:t>
            </a:r>
            <a:endParaRPr lang="en-US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19" name="Rectangle 12">
            <a:extLst>
              <a:ext uri="{FF2B5EF4-FFF2-40B4-BE49-F238E27FC236}">
                <a16:creationId xmlns:a16="http://schemas.microsoft.com/office/drawing/2014/main" id="{F9D42789-7716-4A90-AC22-1A0E23C9F6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3105" y="2143748"/>
            <a:ext cx="254476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alt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3320" name="Rectangle 13">
            <a:extLst>
              <a:ext uri="{FF2B5EF4-FFF2-40B4-BE49-F238E27FC236}">
                <a16:creationId xmlns:a16="http://schemas.microsoft.com/office/drawing/2014/main" id="{E8FEB980-D721-474C-984D-BB6199EDF3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0800" y="3007424"/>
            <a:ext cx="762304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4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con </a:t>
            </a:r>
            <a:r>
              <a:rPr lang="en-US" altLang="en-US" sz="40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lang="en-US" altLang="en-US" sz="4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en-US" sz="4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9 kg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endParaRPr lang="en-US" alt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21" name="Rectangle 14">
            <a:extLst>
              <a:ext uri="{FF2B5EF4-FFF2-40B4-BE49-F238E27FC236}">
                <a16:creationId xmlns:a16="http://schemas.microsoft.com/office/drawing/2014/main" id="{1FCBE3FD-AFD8-478F-934E-4386A0C86B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96312" y="3871100"/>
            <a:ext cx="755294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4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con </a:t>
            </a:r>
            <a:r>
              <a:rPr lang="en-US" altLang="en-US" sz="40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lang="en-US" altLang="en-US" sz="4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en-US" sz="40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8" name="TextBox 31">
            <a:extLst>
              <a:ext uri="{FF2B5EF4-FFF2-40B4-BE49-F238E27FC236}">
                <a16:creationId xmlns:a16="http://schemas.microsoft.com/office/drawing/2014/main" id="{D67EF5ED-8E9B-44C0-9BD6-2FFDDC8137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424" y="204756"/>
            <a:ext cx="11561064" cy="1938992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None/>
            </a:pP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vi-VN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3: Trong vườn thú </a:t>
            </a:r>
            <a:r>
              <a:rPr lang="vi-VN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6 con sư tử</a:t>
            </a:r>
            <a:r>
              <a:rPr lang="vi-VN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Trung bình </a:t>
            </a:r>
            <a:r>
              <a:rPr lang="vi-VN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 ngày một con ăn hết 9 kg thịt</a:t>
            </a:r>
            <a:r>
              <a:rPr lang="vi-VN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Hỏi </a:t>
            </a:r>
            <a:r>
              <a:rPr lang="vi-VN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 bao nhiêu tấn thịt</a:t>
            </a:r>
            <a:r>
              <a:rPr lang="vi-VN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để nuôi số sư tử đó </a:t>
            </a:r>
            <a:r>
              <a:rPr lang="vi-VN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30 ngày</a:t>
            </a:r>
            <a:r>
              <a:rPr lang="vi-VN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alt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9" grpId="0"/>
      <p:bldP spid="13320" grpId="0"/>
      <p:bldP spid="13321" grpId="0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EF49536-1DD6-4EED-BF36-E15FB36BBD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68" y="388996"/>
            <a:ext cx="1999171" cy="189395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340B777-DE02-4A9F-ACA1-9F50FF5CD0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305" y="388997"/>
            <a:ext cx="1999171" cy="189395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58E021D-398A-45DA-BEEF-DD5C41DE6A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2076" y="388998"/>
            <a:ext cx="1999171" cy="189395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2082B5E-5FA3-4D91-AD7A-BFCE7FDD6C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3647" y="388999"/>
            <a:ext cx="1999171" cy="189395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0F11644-BA96-4942-80CE-4EA300BF26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090" y="388999"/>
            <a:ext cx="1999171" cy="189395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39B992E-30ED-4B50-8372-CABFF0F6B69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3261" y="389000"/>
            <a:ext cx="1999171" cy="1893951"/>
          </a:xfrm>
          <a:prstGeom prst="rect">
            <a:avLst/>
          </a:prstGeom>
        </p:spPr>
      </p:pic>
      <p:sp>
        <p:nvSpPr>
          <p:cNvPr id="16" name="Oval 15">
            <a:extLst>
              <a:ext uri="{FF2B5EF4-FFF2-40B4-BE49-F238E27FC236}">
                <a16:creationId xmlns:a16="http://schemas.microsoft.com/office/drawing/2014/main" id="{85061357-5EB8-4DCE-98F8-5E000860A410}"/>
              </a:ext>
            </a:extLst>
          </p:cNvPr>
          <p:cNvSpPr/>
          <p:nvPr/>
        </p:nvSpPr>
        <p:spPr>
          <a:xfrm>
            <a:off x="1145890" y="64383"/>
            <a:ext cx="692054" cy="6858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0033CC"/>
                </a:solidFill>
              </a:rPr>
              <a:t>1</a:t>
            </a:r>
            <a:endParaRPr lang="vi-VN" sz="4400" b="1" dirty="0">
              <a:solidFill>
                <a:srgbClr val="0033CC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3307317-BE11-4D16-8F9E-AFBC6A95DA16}"/>
              </a:ext>
            </a:extLst>
          </p:cNvPr>
          <p:cNvSpPr/>
          <p:nvPr/>
        </p:nvSpPr>
        <p:spPr>
          <a:xfrm>
            <a:off x="11323919" y="58662"/>
            <a:ext cx="692054" cy="6858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0033CC"/>
                </a:solidFill>
              </a:rPr>
              <a:t>6</a:t>
            </a:r>
            <a:endParaRPr lang="vi-VN" sz="4400" b="1" dirty="0">
              <a:solidFill>
                <a:srgbClr val="0033CC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544D003-98E8-4E5A-B865-B565BEE1F1A0}"/>
              </a:ext>
            </a:extLst>
          </p:cNvPr>
          <p:cNvSpPr/>
          <p:nvPr/>
        </p:nvSpPr>
        <p:spPr>
          <a:xfrm>
            <a:off x="9293476" y="51792"/>
            <a:ext cx="692054" cy="6858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0033CC"/>
                </a:solidFill>
              </a:rPr>
              <a:t>5</a:t>
            </a:r>
            <a:endParaRPr lang="vi-VN" sz="4400" b="1" dirty="0">
              <a:solidFill>
                <a:srgbClr val="0033CC"/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147C0C8-6460-4993-A8AB-010E03181BA9}"/>
              </a:ext>
            </a:extLst>
          </p:cNvPr>
          <p:cNvSpPr/>
          <p:nvPr/>
        </p:nvSpPr>
        <p:spPr>
          <a:xfrm>
            <a:off x="7244651" y="55989"/>
            <a:ext cx="692054" cy="6858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0033CC"/>
                </a:solidFill>
              </a:rPr>
              <a:t>4</a:t>
            </a:r>
            <a:endParaRPr lang="vi-VN" sz="4400" b="1" dirty="0">
              <a:solidFill>
                <a:srgbClr val="0033CC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EB89986-FE40-4C6C-B9FE-BC2EAF53F319}"/>
              </a:ext>
            </a:extLst>
          </p:cNvPr>
          <p:cNvSpPr/>
          <p:nvPr/>
        </p:nvSpPr>
        <p:spPr>
          <a:xfrm>
            <a:off x="5170519" y="55989"/>
            <a:ext cx="692054" cy="6858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0033CC"/>
                </a:solidFill>
              </a:rPr>
              <a:t>3</a:t>
            </a:r>
            <a:endParaRPr lang="vi-VN" sz="4400" b="1" dirty="0">
              <a:solidFill>
                <a:srgbClr val="0033CC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D6FCEEA-C07B-4483-9DEF-9F0D1930C367}"/>
              </a:ext>
            </a:extLst>
          </p:cNvPr>
          <p:cNvSpPr/>
          <p:nvPr/>
        </p:nvSpPr>
        <p:spPr>
          <a:xfrm>
            <a:off x="3096387" y="58662"/>
            <a:ext cx="692054" cy="6858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0033CC"/>
                </a:solidFill>
              </a:rPr>
              <a:t>2</a:t>
            </a:r>
            <a:endParaRPr lang="vi-VN" sz="4400" b="1" dirty="0">
              <a:solidFill>
                <a:srgbClr val="0033CC"/>
              </a:solidFill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212C357F-D377-4D31-AD0F-202B3D15360A}"/>
              </a:ext>
            </a:extLst>
          </p:cNvPr>
          <p:cNvSpPr/>
          <p:nvPr/>
        </p:nvSpPr>
        <p:spPr>
          <a:xfrm>
            <a:off x="249493" y="3200400"/>
            <a:ext cx="1792794" cy="6675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1 </a:t>
            </a:r>
            <a:r>
              <a:rPr lang="en-US" sz="4000" b="1" dirty="0" err="1">
                <a:solidFill>
                  <a:schemeClr val="tx1"/>
                </a:solidFill>
              </a:rPr>
              <a:t>ngày</a:t>
            </a:r>
            <a:endParaRPr lang="vi-VN" sz="4000" b="1" dirty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0DFE662-79EF-4556-A4A1-FD69D0A611A3}"/>
              </a:ext>
            </a:extLst>
          </p:cNvPr>
          <p:cNvCxnSpPr>
            <a:stCxn id="5" idx="2"/>
          </p:cNvCxnSpPr>
          <p:nvPr/>
        </p:nvCxnSpPr>
        <p:spPr>
          <a:xfrm flipH="1">
            <a:off x="1099153" y="2282947"/>
            <a:ext cx="1" cy="807725"/>
          </a:xfrm>
          <a:prstGeom prst="straightConnector1">
            <a:avLst/>
          </a:prstGeom>
          <a:ln w="7620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86DF485-A826-4ED0-A33D-02536706B206}"/>
              </a:ext>
            </a:extLst>
          </p:cNvPr>
          <p:cNvCxnSpPr/>
          <p:nvPr/>
        </p:nvCxnSpPr>
        <p:spPr>
          <a:xfrm>
            <a:off x="1141919" y="3999544"/>
            <a:ext cx="0" cy="785821"/>
          </a:xfrm>
          <a:prstGeom prst="straightConnector1">
            <a:avLst/>
          </a:prstGeom>
          <a:ln w="7620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F9B1F516-D46F-4109-AC8A-49DF14D75CAF}"/>
              </a:ext>
            </a:extLst>
          </p:cNvPr>
          <p:cNvSpPr/>
          <p:nvPr/>
        </p:nvSpPr>
        <p:spPr>
          <a:xfrm>
            <a:off x="172369" y="4984623"/>
            <a:ext cx="2067905" cy="6675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9kg </a:t>
            </a:r>
            <a:r>
              <a:rPr lang="en-US" sz="4000" b="1" dirty="0" err="1">
                <a:solidFill>
                  <a:schemeClr val="tx1"/>
                </a:solidFill>
              </a:rPr>
              <a:t>thịt</a:t>
            </a:r>
            <a:endParaRPr lang="vi-VN" sz="4000" b="1" dirty="0">
              <a:solidFill>
                <a:schemeClr val="tx1"/>
              </a:solidFill>
            </a:endParaRP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C9E806CA-E53D-4019-8E5A-7421D088DAD5}"/>
              </a:ext>
            </a:extLst>
          </p:cNvPr>
          <p:cNvSpPr/>
          <p:nvPr/>
        </p:nvSpPr>
        <p:spPr>
          <a:xfrm>
            <a:off x="4274122" y="3200400"/>
            <a:ext cx="2236406" cy="6675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00FF"/>
                </a:solidFill>
              </a:rPr>
              <a:t>30 </a:t>
            </a:r>
            <a:r>
              <a:rPr lang="en-US" sz="4000" b="1" dirty="0" err="1">
                <a:solidFill>
                  <a:srgbClr val="0000FF"/>
                </a:solidFill>
              </a:rPr>
              <a:t>ngày</a:t>
            </a:r>
            <a:endParaRPr lang="vi-VN" sz="4000" b="1" dirty="0">
              <a:solidFill>
                <a:srgbClr val="0000FF"/>
              </a:solidFill>
            </a:endParaRP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BA50C789-B796-4166-BB54-2CEF86C49D1A}"/>
              </a:ext>
            </a:extLst>
          </p:cNvPr>
          <p:cNvCxnSpPr/>
          <p:nvPr/>
        </p:nvCxnSpPr>
        <p:spPr>
          <a:xfrm>
            <a:off x="1188451" y="2282947"/>
            <a:ext cx="3721608" cy="886968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4D464A69-9ED9-47D4-9F12-6E34FA5B788F}"/>
              </a:ext>
            </a:extLst>
          </p:cNvPr>
          <p:cNvSpPr/>
          <p:nvPr/>
        </p:nvSpPr>
        <p:spPr>
          <a:xfrm>
            <a:off x="4274122" y="4984623"/>
            <a:ext cx="2067905" cy="6675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00FF"/>
                </a:solidFill>
              </a:rPr>
              <a:t>?kg </a:t>
            </a:r>
            <a:r>
              <a:rPr lang="en-US" sz="4000" b="1" dirty="0" err="1">
                <a:solidFill>
                  <a:srgbClr val="0000FF"/>
                </a:solidFill>
              </a:rPr>
              <a:t>thịt</a:t>
            </a:r>
            <a:endParaRPr lang="vi-VN" sz="4000" b="1" dirty="0">
              <a:solidFill>
                <a:srgbClr val="0000FF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14136FD7-D2C1-448D-B6CE-C15832BF82A4}"/>
              </a:ext>
            </a:extLst>
          </p:cNvPr>
          <p:cNvCxnSpPr/>
          <p:nvPr/>
        </p:nvCxnSpPr>
        <p:spPr>
          <a:xfrm>
            <a:off x="5392325" y="3999544"/>
            <a:ext cx="0" cy="785818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9709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9" grpId="0" animBg="1"/>
      <p:bldP spid="23" grpId="0" animBg="1"/>
      <p:bldP spid="2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EF49536-1DD6-4EED-BF36-E15FB36BBD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68" y="388996"/>
            <a:ext cx="1999171" cy="1893951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340B777-DE02-4A9F-ACA1-9F50FF5CD0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305" y="388997"/>
            <a:ext cx="1999171" cy="189395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E58E021D-398A-45DA-BEEF-DD5C41DE6A8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2076" y="388998"/>
            <a:ext cx="1999171" cy="1893951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72082B5E-5FA3-4D91-AD7A-BFCE7FDD6C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3647" y="388999"/>
            <a:ext cx="1999171" cy="189395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0F11644-BA96-4942-80CE-4EA300BF26A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94090" y="388999"/>
            <a:ext cx="1999171" cy="189395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39B992E-30ED-4B50-8372-CABFF0F6B69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3261" y="389000"/>
            <a:ext cx="1999171" cy="1893951"/>
          </a:xfrm>
          <a:prstGeom prst="rect">
            <a:avLst/>
          </a:prstGeom>
        </p:spPr>
      </p:pic>
      <p:sp>
        <p:nvSpPr>
          <p:cNvPr id="16" name="Oval 15">
            <a:extLst>
              <a:ext uri="{FF2B5EF4-FFF2-40B4-BE49-F238E27FC236}">
                <a16:creationId xmlns:a16="http://schemas.microsoft.com/office/drawing/2014/main" id="{85061357-5EB8-4DCE-98F8-5E000860A410}"/>
              </a:ext>
            </a:extLst>
          </p:cNvPr>
          <p:cNvSpPr/>
          <p:nvPr/>
        </p:nvSpPr>
        <p:spPr>
          <a:xfrm>
            <a:off x="1145890" y="64383"/>
            <a:ext cx="692054" cy="6858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0033CC"/>
                </a:solidFill>
              </a:rPr>
              <a:t>1</a:t>
            </a:r>
            <a:endParaRPr lang="vi-VN" sz="4400" b="1" dirty="0">
              <a:solidFill>
                <a:srgbClr val="0033CC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13307317-BE11-4D16-8F9E-AFBC6A95DA16}"/>
              </a:ext>
            </a:extLst>
          </p:cNvPr>
          <p:cNvSpPr/>
          <p:nvPr/>
        </p:nvSpPr>
        <p:spPr>
          <a:xfrm>
            <a:off x="11323919" y="58662"/>
            <a:ext cx="692054" cy="6858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0033CC"/>
                </a:solidFill>
              </a:rPr>
              <a:t>6</a:t>
            </a:r>
            <a:endParaRPr lang="vi-VN" sz="4400" b="1" dirty="0">
              <a:solidFill>
                <a:srgbClr val="0033CC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544D003-98E8-4E5A-B865-B565BEE1F1A0}"/>
              </a:ext>
            </a:extLst>
          </p:cNvPr>
          <p:cNvSpPr/>
          <p:nvPr/>
        </p:nvSpPr>
        <p:spPr>
          <a:xfrm>
            <a:off x="9293476" y="51792"/>
            <a:ext cx="692054" cy="6858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0033CC"/>
                </a:solidFill>
              </a:rPr>
              <a:t>5</a:t>
            </a:r>
            <a:endParaRPr lang="vi-VN" sz="4400" b="1" dirty="0">
              <a:solidFill>
                <a:srgbClr val="0033CC"/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F147C0C8-6460-4993-A8AB-010E03181BA9}"/>
              </a:ext>
            </a:extLst>
          </p:cNvPr>
          <p:cNvSpPr/>
          <p:nvPr/>
        </p:nvSpPr>
        <p:spPr>
          <a:xfrm>
            <a:off x="7244651" y="55989"/>
            <a:ext cx="692054" cy="6858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0033CC"/>
                </a:solidFill>
              </a:rPr>
              <a:t>4</a:t>
            </a:r>
            <a:endParaRPr lang="vi-VN" sz="4400" b="1" dirty="0">
              <a:solidFill>
                <a:srgbClr val="0033CC"/>
              </a:solidFill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EB89986-FE40-4C6C-B9FE-BC2EAF53F319}"/>
              </a:ext>
            </a:extLst>
          </p:cNvPr>
          <p:cNvSpPr/>
          <p:nvPr/>
        </p:nvSpPr>
        <p:spPr>
          <a:xfrm>
            <a:off x="5170519" y="55989"/>
            <a:ext cx="692054" cy="6858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0033CC"/>
                </a:solidFill>
              </a:rPr>
              <a:t>3</a:t>
            </a:r>
            <a:endParaRPr lang="vi-VN" sz="4400" b="1" dirty="0">
              <a:solidFill>
                <a:srgbClr val="0033CC"/>
              </a:solidFill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D6FCEEA-C07B-4483-9DEF-9F0D1930C367}"/>
              </a:ext>
            </a:extLst>
          </p:cNvPr>
          <p:cNvSpPr/>
          <p:nvPr/>
        </p:nvSpPr>
        <p:spPr>
          <a:xfrm>
            <a:off x="3096387" y="58662"/>
            <a:ext cx="692054" cy="685800"/>
          </a:xfrm>
          <a:prstGeom prst="ellipse">
            <a:avLst/>
          </a:prstGeom>
          <a:solidFill>
            <a:schemeClr val="bg1"/>
          </a:solidFill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solidFill>
                  <a:srgbClr val="0033CC"/>
                </a:solidFill>
              </a:rPr>
              <a:t>2</a:t>
            </a:r>
            <a:endParaRPr lang="vi-VN" sz="4400" b="1" dirty="0">
              <a:solidFill>
                <a:srgbClr val="0033CC"/>
              </a:solidFill>
            </a:endParaRP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212C357F-D377-4D31-AD0F-202B3D15360A}"/>
              </a:ext>
            </a:extLst>
          </p:cNvPr>
          <p:cNvSpPr/>
          <p:nvPr/>
        </p:nvSpPr>
        <p:spPr>
          <a:xfrm>
            <a:off x="249493" y="3200400"/>
            <a:ext cx="1792794" cy="6675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1 </a:t>
            </a:r>
            <a:r>
              <a:rPr lang="en-US" sz="4000" b="1" dirty="0" err="1">
                <a:solidFill>
                  <a:schemeClr val="tx1"/>
                </a:solidFill>
              </a:rPr>
              <a:t>ngày</a:t>
            </a:r>
            <a:endParaRPr lang="vi-VN" sz="4000" b="1" dirty="0">
              <a:solidFill>
                <a:schemeClr val="tx1"/>
              </a:solidFill>
            </a:endParaRP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C0DFE662-79EF-4556-A4A1-FD69D0A611A3}"/>
              </a:ext>
            </a:extLst>
          </p:cNvPr>
          <p:cNvCxnSpPr>
            <a:stCxn id="5" idx="2"/>
          </p:cNvCxnSpPr>
          <p:nvPr/>
        </p:nvCxnSpPr>
        <p:spPr>
          <a:xfrm flipH="1">
            <a:off x="1099153" y="2282947"/>
            <a:ext cx="1" cy="807725"/>
          </a:xfrm>
          <a:prstGeom prst="straightConnector1">
            <a:avLst/>
          </a:prstGeom>
          <a:ln w="7620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86DF485-A826-4ED0-A33D-02536706B206}"/>
              </a:ext>
            </a:extLst>
          </p:cNvPr>
          <p:cNvCxnSpPr/>
          <p:nvPr/>
        </p:nvCxnSpPr>
        <p:spPr>
          <a:xfrm>
            <a:off x="1141919" y="3999544"/>
            <a:ext cx="0" cy="785821"/>
          </a:xfrm>
          <a:prstGeom prst="straightConnector1">
            <a:avLst/>
          </a:prstGeom>
          <a:ln w="76200">
            <a:solidFill>
              <a:srgbClr val="FF006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F9B1F516-D46F-4109-AC8A-49DF14D75CAF}"/>
              </a:ext>
            </a:extLst>
          </p:cNvPr>
          <p:cNvSpPr/>
          <p:nvPr/>
        </p:nvSpPr>
        <p:spPr>
          <a:xfrm>
            <a:off x="172369" y="4984623"/>
            <a:ext cx="2067905" cy="6675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chemeClr val="tx1"/>
                </a:solidFill>
              </a:rPr>
              <a:t>9kg </a:t>
            </a:r>
            <a:r>
              <a:rPr lang="en-US" sz="4000" b="1" dirty="0" err="1">
                <a:solidFill>
                  <a:schemeClr val="tx1"/>
                </a:solidFill>
              </a:rPr>
              <a:t>thịt</a:t>
            </a:r>
            <a:endParaRPr lang="vi-VN" sz="4000" b="1" dirty="0">
              <a:solidFill>
                <a:schemeClr val="tx1"/>
              </a:solidFill>
            </a:endParaRP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394BBF62-B63B-4D05-9641-AF8E14CB4DFC}"/>
              </a:ext>
            </a:extLst>
          </p:cNvPr>
          <p:cNvCxnSpPr/>
          <p:nvPr/>
        </p:nvCxnSpPr>
        <p:spPr>
          <a:xfrm flipH="1">
            <a:off x="1618488" y="2282947"/>
            <a:ext cx="1636776" cy="807725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105C6B1A-AAB5-49E7-8EBC-0477AEC24488}"/>
              </a:ext>
            </a:extLst>
          </p:cNvPr>
          <p:cNvCxnSpPr/>
          <p:nvPr/>
        </p:nvCxnSpPr>
        <p:spPr>
          <a:xfrm flipH="1">
            <a:off x="1833373" y="2282947"/>
            <a:ext cx="3358021" cy="807725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7301E934-EEDC-44C6-B40B-38B9876EA450}"/>
              </a:ext>
            </a:extLst>
          </p:cNvPr>
          <p:cNvCxnSpPr/>
          <p:nvPr/>
        </p:nvCxnSpPr>
        <p:spPr>
          <a:xfrm flipH="1">
            <a:off x="2171248" y="2392675"/>
            <a:ext cx="5073403" cy="807725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AE9D3AD6-D0C1-4AF1-9A0E-EDEB7A65D3EB}"/>
              </a:ext>
            </a:extLst>
          </p:cNvPr>
          <p:cNvCxnSpPr/>
          <p:nvPr/>
        </p:nvCxnSpPr>
        <p:spPr>
          <a:xfrm flipH="1">
            <a:off x="2169911" y="2274553"/>
            <a:ext cx="7230121" cy="1125106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CC13F4A-48A1-418D-BE0B-4341C7FAA055}"/>
              </a:ext>
            </a:extLst>
          </p:cNvPr>
          <p:cNvCxnSpPr>
            <a:stCxn id="15" idx="2"/>
          </p:cNvCxnSpPr>
          <p:nvPr/>
        </p:nvCxnSpPr>
        <p:spPr>
          <a:xfrm flipH="1">
            <a:off x="2257172" y="2282951"/>
            <a:ext cx="8835675" cy="1247008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E1BCE1ED-14EC-4C81-BFED-24BC4C74E9B4}"/>
              </a:ext>
            </a:extLst>
          </p:cNvPr>
          <p:cNvSpPr/>
          <p:nvPr/>
        </p:nvSpPr>
        <p:spPr>
          <a:xfrm>
            <a:off x="5575983" y="4984623"/>
            <a:ext cx="2067905" cy="66751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0000FF"/>
                </a:solidFill>
              </a:rPr>
              <a:t>?kg </a:t>
            </a:r>
            <a:r>
              <a:rPr lang="en-US" sz="4000" b="1" dirty="0" err="1">
                <a:solidFill>
                  <a:srgbClr val="0000FF"/>
                </a:solidFill>
              </a:rPr>
              <a:t>thịt</a:t>
            </a:r>
            <a:endParaRPr lang="vi-VN" sz="4000" b="1" dirty="0">
              <a:solidFill>
                <a:srgbClr val="0000FF"/>
              </a:solidFill>
            </a:endParaRPr>
          </a:p>
        </p:txBody>
      </p: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E3B4334C-EA46-4D0A-8A87-DD27EAEE8D49}"/>
              </a:ext>
            </a:extLst>
          </p:cNvPr>
          <p:cNvCxnSpPr/>
          <p:nvPr/>
        </p:nvCxnSpPr>
        <p:spPr>
          <a:xfrm>
            <a:off x="2169911" y="3813040"/>
            <a:ext cx="3225049" cy="1171583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670B177B-1D1E-4A46-8C25-24C61D081503}"/>
              </a:ext>
            </a:extLst>
          </p:cNvPr>
          <p:cNvCxnSpPr/>
          <p:nvPr/>
        </p:nvCxnSpPr>
        <p:spPr>
          <a:xfrm flipH="1">
            <a:off x="1098484" y="2282170"/>
            <a:ext cx="1" cy="807725"/>
          </a:xfrm>
          <a:prstGeom prst="straightConnector1">
            <a:avLst/>
          </a:prstGeom>
          <a:ln w="762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1683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9" grpId="0" animBg="1"/>
      <p:bldP spid="4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7825A52F-8900-4C04-9D82-324503145A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3500" y="76200"/>
            <a:ext cx="187909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B8258A3D-7E3A-4582-AECE-83D44C3064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5500" y="557337"/>
            <a:ext cx="187909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u="sng" dirty="0" err="1">
                <a:solidFill>
                  <a:srgbClr val="0B19C8"/>
                </a:solidFill>
                <a:latin typeface="Times New Roman" panose="02020603050405020304" pitchFamily="18" charset="0"/>
              </a:rPr>
              <a:t>Cách</a:t>
            </a:r>
            <a:r>
              <a:rPr lang="en-US" altLang="en-US" sz="3600" b="1" u="sng" dirty="0">
                <a:solidFill>
                  <a:srgbClr val="0B19C8"/>
                </a:solidFill>
                <a:latin typeface="Times New Roman" panose="02020603050405020304" pitchFamily="18" charset="0"/>
              </a:rPr>
              <a:t> 1</a:t>
            </a:r>
            <a:r>
              <a:rPr lang="en-US" altLang="en-US" sz="3600" b="1" dirty="0">
                <a:solidFill>
                  <a:srgbClr val="0B19C8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2293" name="Rectangle 6">
            <a:extLst>
              <a:ext uri="{FF2B5EF4-FFF2-40B4-BE49-F238E27FC236}">
                <a16:creationId xmlns:a16="http://schemas.microsoft.com/office/drawing/2014/main" id="{32DEF31C-C17B-4DCF-BB7A-46791F67C3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032" y="1401873"/>
            <a:ext cx="598017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con </a:t>
            </a:r>
            <a:r>
              <a:rPr lang="en-US" altLang="en-US" sz="36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lang="en-US" altLang="en-US" sz="36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en-US" sz="36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altLang="en-US" sz="36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6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en-US" altLang="en-US" sz="36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36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kg </a:t>
            </a:r>
            <a:r>
              <a:rPr lang="en-US" altLang="en-US" sz="36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altLang="en-US" sz="36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2294" name="Rectangle 7">
            <a:extLst>
              <a:ext uri="{FF2B5EF4-FFF2-40B4-BE49-F238E27FC236}">
                <a16:creationId xmlns:a16="http://schemas.microsoft.com/office/drawing/2014/main" id="{267B963E-7C23-485A-B813-3B91EE5A6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7008" y="2617604"/>
            <a:ext cx="430377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9 </a:t>
            </a:r>
            <a:r>
              <a:rPr lang="en-US" altLang="en-US" sz="3600" b="1" dirty="0">
                <a:solidFill>
                  <a:srgbClr val="0033CC"/>
                </a:solidFill>
                <a:cs typeface="Arial" panose="020B0604020202020204" pitchFamily="34" charset="0"/>
              </a:rPr>
              <a:t>x</a:t>
            </a:r>
            <a:r>
              <a:rPr lang="en-US" altLang="en-US" sz="36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 30 = 270 (kg)</a:t>
            </a:r>
          </a:p>
        </p:txBody>
      </p:sp>
      <p:sp>
        <p:nvSpPr>
          <p:cNvPr id="12295" name="Rectangle 8">
            <a:extLst>
              <a:ext uri="{FF2B5EF4-FFF2-40B4-BE49-F238E27FC236}">
                <a16:creationId xmlns:a16="http://schemas.microsoft.com/office/drawing/2014/main" id="{71C28EA3-DFFC-466A-A82F-87F438FCD9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032" y="3291737"/>
            <a:ext cx="583996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con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kg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2296" name="Rectangle 9">
            <a:extLst>
              <a:ext uri="{FF2B5EF4-FFF2-40B4-BE49-F238E27FC236}">
                <a16:creationId xmlns:a16="http://schemas.microsoft.com/office/drawing/2014/main" id="{6FD01604-A68B-4B08-8A63-07E20674DF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0956" y="4611469"/>
            <a:ext cx="462229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270 </a:t>
            </a:r>
            <a:r>
              <a:rPr lang="en-US" altLang="en-US" sz="3600" b="1" dirty="0">
                <a:solidFill>
                  <a:srgbClr val="00B050"/>
                </a:solidFill>
                <a:cs typeface="Arial" panose="020B0604020202020204" pitchFamily="34" charset="0"/>
              </a:rPr>
              <a:t>x</a:t>
            </a:r>
            <a:r>
              <a:rPr lang="en-US" altLang="en-US" sz="3600" b="1" dirty="0">
                <a:solidFill>
                  <a:srgbClr val="00B050"/>
                </a:solidFill>
                <a:latin typeface="Times New Roman" panose="02020603050405020304" pitchFamily="18" charset="0"/>
              </a:rPr>
              <a:t> 6 = 1620 (kg)</a:t>
            </a:r>
          </a:p>
        </p:txBody>
      </p:sp>
      <p:sp>
        <p:nvSpPr>
          <p:cNvPr id="12297" name="Rectangle 10">
            <a:extLst>
              <a:ext uri="{FF2B5EF4-FFF2-40B4-BE49-F238E27FC236}">
                <a16:creationId xmlns:a16="http://schemas.microsoft.com/office/drawing/2014/main" id="{8870BAFD-BCE1-4096-8B8E-6C06184EE6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6032" y="5259007"/>
            <a:ext cx="52776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>
              <a:spcBef>
                <a:spcPct val="50000"/>
              </a:spcBef>
              <a:buFontTx/>
              <a:buNone/>
            </a:pPr>
            <a:r>
              <a:rPr lang="en-US" altLang="en-US" sz="3600" b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altLang="en-US" sz="36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1620 kg = 1,62 </a:t>
            </a:r>
            <a:r>
              <a:rPr lang="en-US" altLang="en-US" sz="3600" b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endParaRPr lang="en-US" altLang="en-US" sz="3600" b="1" dirty="0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298" name="Rectangle 11">
            <a:extLst>
              <a:ext uri="{FF2B5EF4-FFF2-40B4-BE49-F238E27FC236}">
                <a16:creationId xmlns:a16="http://schemas.microsoft.com/office/drawing/2014/main" id="{917A72D5-EAE4-4DB8-BDBF-04161B803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8696" y="5905338"/>
            <a:ext cx="420319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50000"/>
              </a:spcBef>
              <a:buFontTx/>
              <a:buNone/>
            </a:pPr>
            <a:r>
              <a:rPr lang="en-US" alt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1,62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302" name="Rectangle 15">
            <a:extLst>
              <a:ext uri="{FF2B5EF4-FFF2-40B4-BE49-F238E27FC236}">
                <a16:creationId xmlns:a16="http://schemas.microsoft.com/office/drawing/2014/main" id="{B69F27D5-A1C5-482F-B420-5C307AF0EC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6888" y="557337"/>
            <a:ext cx="244449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50000"/>
              </a:spcBef>
              <a:buFontTx/>
              <a:buNone/>
            </a:pPr>
            <a:r>
              <a:rPr lang="en-US" altLang="en-US" sz="3600" b="1" u="sng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Cách</a:t>
            </a:r>
            <a:r>
              <a:rPr lang="en-US" altLang="en-US" sz="3600" b="1" u="sng" dirty="0">
                <a:solidFill>
                  <a:srgbClr val="FF0066"/>
                </a:solidFill>
                <a:latin typeface="Times New Roman" panose="02020603050405020304" pitchFamily="18" charset="0"/>
              </a:rPr>
              <a:t> 2</a:t>
            </a:r>
            <a:r>
              <a:rPr lang="en-US" altLang="en-US" sz="36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12303" name="Rectangle 16">
            <a:extLst>
              <a:ext uri="{FF2B5EF4-FFF2-40B4-BE49-F238E27FC236}">
                <a16:creationId xmlns:a16="http://schemas.microsoft.com/office/drawing/2014/main" id="{0F5D97FD-6743-44DA-80DD-5BF7D09E0E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37504" y="1397926"/>
            <a:ext cx="606856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con </a:t>
            </a:r>
            <a:r>
              <a:rPr lang="en-US" alt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lang="en-US" alt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alt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kg </a:t>
            </a:r>
            <a:r>
              <a:rPr lang="en-US" alt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alt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2304" name="Rectangle 17">
            <a:extLst>
              <a:ext uri="{FF2B5EF4-FFF2-40B4-BE49-F238E27FC236}">
                <a16:creationId xmlns:a16="http://schemas.microsoft.com/office/drawing/2014/main" id="{C70F13A5-2A59-4E45-BCF7-3109AEC103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15200" y="2617604"/>
            <a:ext cx="4029456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50000"/>
              </a:spcBef>
              <a:buFontTx/>
              <a:buNone/>
            </a:pPr>
            <a:r>
              <a:rPr lang="en-US" altLang="en-US" sz="36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9 </a:t>
            </a:r>
            <a:r>
              <a:rPr lang="en-US" altLang="en-US" sz="3600" b="1" dirty="0">
                <a:solidFill>
                  <a:srgbClr val="FF0066"/>
                </a:solidFill>
                <a:cs typeface="Arial" panose="020B0604020202020204" pitchFamily="34" charset="0"/>
              </a:rPr>
              <a:t>x</a:t>
            </a:r>
            <a:r>
              <a:rPr lang="en-US" altLang="en-US" sz="36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 6 = 54 (kg)</a:t>
            </a:r>
          </a:p>
        </p:txBody>
      </p:sp>
      <p:sp>
        <p:nvSpPr>
          <p:cNvPr id="12305" name="Rectangle 18">
            <a:extLst>
              <a:ext uri="{FF2B5EF4-FFF2-40B4-BE49-F238E27FC236}">
                <a16:creationId xmlns:a16="http://schemas.microsoft.com/office/drawing/2014/main" id="{D886EB9C-D309-4E65-BA90-E1FF214F9C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2512" y="3291737"/>
            <a:ext cx="576376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con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sư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ăn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kg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2306" name="Rectangle 19">
            <a:extLst>
              <a:ext uri="{FF2B5EF4-FFF2-40B4-BE49-F238E27FC236}">
                <a16:creationId xmlns:a16="http://schemas.microsoft.com/office/drawing/2014/main" id="{7CD18CE5-2D14-44BE-B682-877A2ED709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43216" y="4611469"/>
            <a:ext cx="430682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FF9900"/>
                </a:solidFill>
                <a:latin typeface="Times New Roman" panose="02020603050405020304" pitchFamily="18" charset="0"/>
              </a:rPr>
              <a:t>54 </a:t>
            </a:r>
            <a:r>
              <a:rPr lang="en-US" altLang="en-US" sz="3600" b="1" dirty="0">
                <a:solidFill>
                  <a:srgbClr val="FF9900"/>
                </a:solidFill>
                <a:cs typeface="Arial" panose="020B0604020202020204" pitchFamily="34" charset="0"/>
              </a:rPr>
              <a:t>x</a:t>
            </a:r>
            <a:r>
              <a:rPr lang="en-US" altLang="en-US" sz="3600" b="1" dirty="0">
                <a:solidFill>
                  <a:srgbClr val="FF9900"/>
                </a:solidFill>
                <a:latin typeface="Times New Roman" panose="02020603050405020304" pitchFamily="18" charset="0"/>
              </a:rPr>
              <a:t> 30 = 1620 (kg)</a:t>
            </a:r>
          </a:p>
        </p:txBody>
      </p:sp>
      <p:sp>
        <p:nvSpPr>
          <p:cNvPr id="23" name="Rectangle 10">
            <a:extLst>
              <a:ext uri="{FF2B5EF4-FFF2-40B4-BE49-F238E27FC236}">
                <a16:creationId xmlns:a16="http://schemas.microsoft.com/office/drawing/2014/main" id="{2EE18C62-54BC-46A4-A44C-B5CEF44E79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82512" y="5257800"/>
            <a:ext cx="527761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just">
              <a:spcBef>
                <a:spcPct val="50000"/>
              </a:spcBef>
              <a:buFontTx/>
              <a:buNone/>
            </a:pPr>
            <a:r>
              <a:rPr lang="en-US" altLang="en-US" sz="3600" b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altLang="en-US" sz="3600" b="1" dirty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1620 kg = 1,62 </a:t>
            </a:r>
            <a:r>
              <a:rPr lang="en-US" altLang="en-US" sz="3600" b="1" dirty="0" err="1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endParaRPr lang="en-US" altLang="en-US" sz="3600" b="1" dirty="0">
              <a:solidFill>
                <a:srgbClr val="CC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11">
            <a:extLst>
              <a:ext uri="{FF2B5EF4-FFF2-40B4-BE49-F238E27FC236}">
                <a16:creationId xmlns:a16="http://schemas.microsoft.com/office/drawing/2014/main" id="{6523A5D8-2482-47A4-8912-D31A3584C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8332" y="5904131"/>
            <a:ext cx="420319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>
              <a:spcBef>
                <a:spcPct val="50000"/>
              </a:spcBef>
              <a:buFontTx/>
              <a:buNone/>
            </a:pPr>
            <a:r>
              <a:rPr lang="en-US" alt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altLang="en-US" sz="3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6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1,62 </a:t>
            </a:r>
            <a:r>
              <a:rPr lang="en-US" altLang="en-US" sz="36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endParaRPr lang="en-US" alt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29B28F5-6572-4527-A5A1-96D78B173986}"/>
              </a:ext>
            </a:extLst>
          </p:cNvPr>
          <p:cNvCxnSpPr>
            <a:cxnSpLocks/>
          </p:cNvCxnSpPr>
          <p:nvPr/>
        </p:nvCxnSpPr>
        <p:spPr>
          <a:xfrm>
            <a:off x="6216942" y="972904"/>
            <a:ext cx="13172" cy="5885096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2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2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2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3" grpId="0"/>
      <p:bldP spid="12294" grpId="0"/>
      <p:bldP spid="12295" grpId="0"/>
      <p:bldP spid="12296" grpId="0"/>
      <p:bldP spid="12297" grpId="0"/>
      <p:bldP spid="12298" grpId="0"/>
      <p:bldP spid="12302" grpId="0"/>
      <p:bldP spid="12303" grpId="0"/>
      <p:bldP spid="12304" grpId="0"/>
      <p:bldP spid="12305" grpId="0"/>
      <p:bldP spid="12306" grpId="0"/>
      <p:bldP spid="23" grpId="0"/>
      <p:bldP spid="2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996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19072" y="1472184"/>
            <a:ext cx="903427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KHỞI ĐỘNG</a:t>
            </a:r>
          </a:p>
        </p:txBody>
      </p:sp>
    </p:spTree>
    <p:extLst>
      <p:ext uri="{BB962C8B-B14F-4D97-AF65-F5344CB8AC3E}">
        <p14:creationId xmlns:p14="http://schemas.microsoft.com/office/powerpoint/2010/main" val="3979061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>
            <a:extLst>
              <a:ext uri="{FF2B5EF4-FFF2-40B4-BE49-F238E27FC236}">
                <a16:creationId xmlns:a16="http://schemas.microsoft.com/office/drawing/2014/main" id="{3D690F3D-894F-4127-A846-DA21403B92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608" y="3735545"/>
            <a:ext cx="11430741" cy="739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cs typeface="Arial" panose="020B0604020202020204" pitchFamily="34" charset="0"/>
              </a:rPr>
              <a:t>2. </a:t>
            </a:r>
            <a:r>
              <a:rPr lang="en-US" altLang="en-US" sz="4000" b="1" dirty="0" err="1">
                <a:cs typeface="Arial" panose="020B0604020202020204" pitchFamily="34" charset="0"/>
              </a:rPr>
              <a:t>Viết</a:t>
            </a:r>
            <a:r>
              <a:rPr lang="en-US" altLang="en-US" sz="4000" b="1" dirty="0"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cs typeface="Arial" panose="020B0604020202020204" pitchFamily="34" charset="0"/>
              </a:rPr>
              <a:t>số</a:t>
            </a:r>
            <a:r>
              <a:rPr lang="en-US" altLang="en-US" sz="4000" b="1" dirty="0"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cs typeface="Arial" panose="020B0604020202020204" pitchFamily="34" charset="0"/>
              </a:rPr>
              <a:t>thập</a:t>
            </a:r>
            <a:r>
              <a:rPr lang="en-US" altLang="en-US" sz="4000" b="1" dirty="0"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cs typeface="Arial" panose="020B0604020202020204" pitchFamily="34" charset="0"/>
              </a:rPr>
              <a:t>phân</a:t>
            </a:r>
            <a:r>
              <a:rPr lang="en-US" altLang="en-US" sz="4000" b="1" dirty="0"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cs typeface="Arial" panose="020B0604020202020204" pitchFamily="34" charset="0"/>
              </a:rPr>
              <a:t>thích</a:t>
            </a:r>
            <a:r>
              <a:rPr lang="en-US" altLang="en-US" sz="4000" b="1" dirty="0"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cs typeface="Arial" panose="020B0604020202020204" pitchFamily="34" charset="0"/>
              </a:rPr>
              <a:t>hợp</a:t>
            </a:r>
            <a:r>
              <a:rPr lang="en-US" altLang="en-US" sz="4000" b="1" dirty="0"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cs typeface="Arial" panose="020B0604020202020204" pitchFamily="34" charset="0"/>
              </a:rPr>
              <a:t>vào</a:t>
            </a:r>
            <a:r>
              <a:rPr lang="en-US" altLang="en-US" sz="4000" b="1" dirty="0"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cs typeface="Arial" panose="020B0604020202020204" pitchFamily="34" charset="0"/>
              </a:rPr>
              <a:t>chỗ</a:t>
            </a:r>
            <a:r>
              <a:rPr lang="en-US" altLang="en-US" sz="4000" b="1" dirty="0"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cs typeface="Arial" panose="020B0604020202020204" pitchFamily="34" charset="0"/>
              </a:rPr>
              <a:t>chấm</a:t>
            </a:r>
            <a:r>
              <a:rPr lang="en-US" altLang="en-US" sz="4000" b="1" dirty="0">
                <a:cs typeface="Arial" panose="020B0604020202020204" pitchFamily="34" charset="0"/>
              </a:rPr>
              <a:t>: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F5B15BA1-D6B2-49BA-BE79-F1CDFCDA3B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7551" y="4721836"/>
            <a:ext cx="6277254" cy="674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9900"/>
                </a:solidFill>
                <a:cs typeface="Arial" panose="020B0604020202020204" pitchFamily="34" charset="0"/>
              </a:rPr>
              <a:t>a. 35 m 23 cm =   ..….   m</a:t>
            </a:r>
          </a:p>
        </p:txBody>
      </p:sp>
      <p:sp>
        <p:nvSpPr>
          <p:cNvPr id="2057" name="Rectangle 9">
            <a:extLst>
              <a:ext uri="{FF2B5EF4-FFF2-40B4-BE49-F238E27FC236}">
                <a16:creationId xmlns:a16="http://schemas.microsoft.com/office/drawing/2014/main" id="{6004FCD5-8D76-4D26-A56A-EA348BFB4B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7550" y="5595484"/>
            <a:ext cx="5895514" cy="819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9900"/>
                </a:solidFill>
                <a:cs typeface="Arial" panose="020B0604020202020204" pitchFamily="34" charset="0"/>
              </a:rPr>
              <a:t>b. 14m 7cm  =  ……  m</a:t>
            </a:r>
          </a:p>
        </p:txBody>
      </p:sp>
      <p:sp>
        <p:nvSpPr>
          <p:cNvPr id="2063" name="Rectangle 15">
            <a:extLst>
              <a:ext uri="{FF2B5EF4-FFF2-40B4-BE49-F238E27FC236}">
                <a16:creationId xmlns:a16="http://schemas.microsoft.com/office/drawing/2014/main" id="{F510B2E3-4ED4-4237-9AA0-D4C6B7456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34327" y="4781128"/>
            <a:ext cx="1496997" cy="533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6600FF"/>
                </a:solidFill>
                <a:cs typeface="Arial" panose="020B0604020202020204" pitchFamily="34" charset="0"/>
              </a:rPr>
              <a:t>35,23    </a:t>
            </a:r>
          </a:p>
        </p:txBody>
      </p:sp>
      <p:sp>
        <p:nvSpPr>
          <p:cNvPr id="2066" name="Rectangle 18">
            <a:extLst>
              <a:ext uri="{FF2B5EF4-FFF2-40B4-BE49-F238E27FC236}">
                <a16:creationId xmlns:a16="http://schemas.microsoft.com/office/drawing/2014/main" id="{1AD3BD34-D1CB-4980-8A09-A4D5CDBB60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3846" y="5733942"/>
            <a:ext cx="1455940" cy="5429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6600FF"/>
                </a:solidFill>
                <a:cs typeface="Arial" panose="020B0604020202020204" pitchFamily="34" charset="0"/>
              </a:rPr>
              <a:t>14,07</a:t>
            </a:r>
          </a:p>
        </p:txBody>
      </p:sp>
      <p:sp>
        <p:nvSpPr>
          <p:cNvPr id="17" name="TextBox 24">
            <a:extLst>
              <a:ext uri="{FF2B5EF4-FFF2-40B4-BE49-F238E27FC236}">
                <a16:creationId xmlns:a16="http://schemas.microsoft.com/office/drawing/2014/main" id="{817D14A8-A9A2-45DD-92F8-911B24B97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49" y="138460"/>
            <a:ext cx="1143074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cs typeface="Arial" panose="020B0604020202020204" pitchFamily="34" charset="0"/>
              </a:rPr>
              <a:t>1. </a:t>
            </a:r>
            <a:r>
              <a:rPr lang="en-US" altLang="en-US" sz="4000" b="1" dirty="0" err="1">
                <a:cs typeface="Arial" panose="020B0604020202020204" pitchFamily="34" charset="0"/>
              </a:rPr>
              <a:t>Nêu</a:t>
            </a:r>
            <a:r>
              <a:rPr lang="en-US" altLang="en-US" sz="4000" b="1" dirty="0"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cs typeface="Arial" panose="020B0604020202020204" pitchFamily="34" charset="0"/>
              </a:rPr>
              <a:t>mối</a:t>
            </a:r>
            <a:r>
              <a:rPr lang="en-US" altLang="en-US" sz="4000" b="1" dirty="0"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cs typeface="Arial" panose="020B0604020202020204" pitchFamily="34" charset="0"/>
              </a:rPr>
              <a:t>quan</a:t>
            </a:r>
            <a:r>
              <a:rPr lang="en-US" altLang="en-US" sz="4000" b="1" dirty="0"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cs typeface="Arial" panose="020B0604020202020204" pitchFamily="34" charset="0"/>
              </a:rPr>
              <a:t>hệ</a:t>
            </a:r>
            <a:r>
              <a:rPr lang="en-US" altLang="en-US" sz="4000" b="1" dirty="0"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cs typeface="Arial" panose="020B0604020202020204" pitchFamily="34" charset="0"/>
              </a:rPr>
              <a:t>giữa</a:t>
            </a:r>
            <a:r>
              <a:rPr lang="en-US" altLang="en-US" sz="4000" b="1" dirty="0"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cs typeface="Arial" panose="020B0604020202020204" pitchFamily="34" charset="0"/>
              </a:rPr>
              <a:t>hai</a:t>
            </a:r>
            <a:r>
              <a:rPr lang="en-US" altLang="en-US" sz="4000" b="1" dirty="0"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cs typeface="Arial" panose="020B0604020202020204" pitchFamily="34" charset="0"/>
              </a:rPr>
              <a:t>đơn</a:t>
            </a:r>
            <a:r>
              <a:rPr lang="en-US" altLang="en-US" sz="4000" b="1" dirty="0"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cs typeface="Arial" panose="020B0604020202020204" pitchFamily="34" charset="0"/>
              </a:rPr>
              <a:t>vị</a:t>
            </a:r>
            <a:r>
              <a:rPr lang="en-US" altLang="en-US" sz="4000" b="1" dirty="0"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cs typeface="Arial" panose="020B0604020202020204" pitchFamily="34" charset="0"/>
              </a:rPr>
              <a:t>đo</a:t>
            </a:r>
            <a:r>
              <a:rPr lang="en-US" altLang="en-US" sz="4000" b="1" dirty="0"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cs typeface="Arial" panose="020B0604020202020204" pitchFamily="34" charset="0"/>
              </a:rPr>
              <a:t>độ</a:t>
            </a:r>
            <a:r>
              <a:rPr lang="en-US" altLang="en-US" sz="4000" b="1" dirty="0"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cs typeface="Arial" panose="020B0604020202020204" pitchFamily="34" charset="0"/>
              </a:rPr>
              <a:t>dài</a:t>
            </a:r>
            <a:r>
              <a:rPr lang="en-US" altLang="en-US" sz="4000" b="1" dirty="0"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cs typeface="Arial" panose="020B0604020202020204" pitchFamily="34" charset="0"/>
              </a:rPr>
              <a:t>liền</a:t>
            </a:r>
            <a:r>
              <a:rPr lang="en-US" altLang="en-US" sz="4000" b="1" dirty="0"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cs typeface="Arial" panose="020B0604020202020204" pitchFamily="34" charset="0"/>
              </a:rPr>
              <a:t>nhau</a:t>
            </a:r>
            <a:r>
              <a:rPr lang="en-US" altLang="en-US" sz="4000" b="1" dirty="0">
                <a:cs typeface="Arial" panose="020B0604020202020204" pitchFamily="34" charset="0"/>
              </a:rPr>
              <a:t>?</a:t>
            </a:r>
          </a:p>
        </p:txBody>
      </p:sp>
      <p:sp>
        <p:nvSpPr>
          <p:cNvPr id="18" name="TextBox 26">
            <a:extLst>
              <a:ext uri="{FF2B5EF4-FFF2-40B4-BE49-F238E27FC236}">
                <a16:creationId xmlns:a16="http://schemas.microsoft.com/office/drawing/2014/main" id="{62C6F62B-948B-4F69-9C5B-26E8D98B60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756" y="1461899"/>
            <a:ext cx="1153505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0066"/>
                </a:solidFill>
                <a:cs typeface="Arial" panose="020B0604020202020204" pitchFamily="34" charset="0"/>
              </a:rPr>
              <a:t>- </a:t>
            </a:r>
            <a:r>
              <a:rPr lang="en-US" altLang="en-US" sz="4000" b="1" dirty="0" err="1">
                <a:solidFill>
                  <a:srgbClr val="FF0066"/>
                </a:solidFill>
                <a:cs typeface="Arial" panose="020B0604020202020204" pitchFamily="34" charset="0"/>
              </a:rPr>
              <a:t>Đơn</a:t>
            </a:r>
            <a:r>
              <a:rPr lang="en-US" altLang="en-US" sz="4000" b="1" dirty="0">
                <a:solidFill>
                  <a:srgbClr val="FF0066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66"/>
                </a:solidFill>
                <a:cs typeface="Arial" panose="020B0604020202020204" pitchFamily="34" charset="0"/>
              </a:rPr>
              <a:t>vị</a:t>
            </a:r>
            <a:r>
              <a:rPr lang="en-US" altLang="en-US" sz="4000" b="1" dirty="0">
                <a:solidFill>
                  <a:srgbClr val="FF0066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66"/>
                </a:solidFill>
                <a:cs typeface="Arial" panose="020B0604020202020204" pitchFamily="34" charset="0"/>
              </a:rPr>
              <a:t>lớn</a:t>
            </a:r>
            <a:r>
              <a:rPr lang="en-US" altLang="en-US" sz="4000" b="1" dirty="0">
                <a:solidFill>
                  <a:srgbClr val="FF0066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66"/>
                </a:solidFill>
                <a:cs typeface="Arial" panose="020B0604020202020204" pitchFamily="34" charset="0"/>
              </a:rPr>
              <a:t>gấp</a:t>
            </a:r>
            <a:r>
              <a:rPr lang="en-US" altLang="en-US" sz="4000" b="1" dirty="0">
                <a:solidFill>
                  <a:srgbClr val="FF0066"/>
                </a:solidFill>
                <a:cs typeface="Arial" panose="020B0604020202020204" pitchFamily="34" charset="0"/>
              </a:rPr>
              <a:t> 10 </a:t>
            </a:r>
            <a:r>
              <a:rPr lang="en-US" altLang="en-US" sz="4000" b="1" dirty="0" err="1">
                <a:solidFill>
                  <a:srgbClr val="FF0066"/>
                </a:solidFill>
                <a:cs typeface="Arial" panose="020B0604020202020204" pitchFamily="34" charset="0"/>
              </a:rPr>
              <a:t>lần</a:t>
            </a:r>
            <a:r>
              <a:rPr lang="en-US" altLang="en-US" sz="4000" b="1" dirty="0">
                <a:solidFill>
                  <a:srgbClr val="FF0066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66"/>
                </a:solidFill>
                <a:cs typeface="Arial" panose="020B0604020202020204" pitchFamily="34" charset="0"/>
              </a:rPr>
              <a:t>đơn</a:t>
            </a:r>
            <a:r>
              <a:rPr lang="en-US" altLang="en-US" sz="4000" b="1" dirty="0">
                <a:solidFill>
                  <a:srgbClr val="FF0066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66"/>
                </a:solidFill>
                <a:cs typeface="Arial" panose="020B0604020202020204" pitchFamily="34" charset="0"/>
              </a:rPr>
              <a:t>vị</a:t>
            </a:r>
            <a:r>
              <a:rPr lang="en-US" altLang="en-US" sz="4000" b="1" dirty="0">
                <a:solidFill>
                  <a:srgbClr val="FF0066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66"/>
                </a:solidFill>
                <a:cs typeface="Arial" panose="020B0604020202020204" pitchFamily="34" charset="0"/>
              </a:rPr>
              <a:t>bé</a:t>
            </a:r>
            <a:r>
              <a:rPr lang="en-US" altLang="en-US" sz="4000" b="1" dirty="0">
                <a:solidFill>
                  <a:srgbClr val="FF0066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66"/>
                </a:solidFill>
                <a:cs typeface="Arial" panose="020B0604020202020204" pitchFamily="34" charset="0"/>
              </a:rPr>
              <a:t>hơn</a:t>
            </a:r>
            <a:r>
              <a:rPr lang="en-US" altLang="en-US" sz="4000" b="1" dirty="0">
                <a:solidFill>
                  <a:srgbClr val="FF0066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66"/>
                </a:solidFill>
                <a:cs typeface="Arial" panose="020B0604020202020204" pitchFamily="34" charset="0"/>
              </a:rPr>
              <a:t>tiếp</a:t>
            </a:r>
            <a:r>
              <a:rPr lang="en-US" altLang="en-US" sz="4000" b="1" dirty="0">
                <a:solidFill>
                  <a:srgbClr val="FF0066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66"/>
                </a:solidFill>
                <a:cs typeface="Arial" panose="020B0604020202020204" pitchFamily="34" charset="0"/>
              </a:rPr>
              <a:t>liền</a:t>
            </a:r>
            <a:r>
              <a:rPr lang="en-US" altLang="en-US" sz="4000" b="1" dirty="0">
                <a:solidFill>
                  <a:srgbClr val="FF0066"/>
                </a:solidFill>
                <a:cs typeface="Arial" panose="020B0604020202020204" pitchFamily="34" charset="0"/>
              </a:rPr>
              <a:t>.</a:t>
            </a:r>
          </a:p>
        </p:txBody>
      </p:sp>
      <p:sp>
        <p:nvSpPr>
          <p:cNvPr id="19" name="TextBox 27">
            <a:extLst>
              <a:ext uri="{FF2B5EF4-FFF2-40B4-BE49-F238E27FC236}">
                <a16:creationId xmlns:a16="http://schemas.microsoft.com/office/drawing/2014/main" id="{C68B2C67-B53A-4AF3-B944-38E21A35C6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2449" y="2285043"/>
            <a:ext cx="1135306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0066"/>
                </a:solidFill>
                <a:cs typeface="Arial" panose="020B0604020202020204" pitchFamily="34" charset="0"/>
              </a:rPr>
              <a:t>- </a:t>
            </a:r>
            <a:r>
              <a:rPr lang="en-US" altLang="en-US" sz="4000" b="1" dirty="0" err="1">
                <a:solidFill>
                  <a:srgbClr val="FF0066"/>
                </a:solidFill>
                <a:cs typeface="Arial" panose="020B0604020202020204" pitchFamily="34" charset="0"/>
              </a:rPr>
              <a:t>Đơn</a:t>
            </a:r>
            <a:r>
              <a:rPr lang="en-US" altLang="en-US" sz="4000" b="1" dirty="0">
                <a:solidFill>
                  <a:srgbClr val="FF0066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66"/>
                </a:solidFill>
                <a:cs typeface="Arial" panose="020B0604020202020204" pitchFamily="34" charset="0"/>
              </a:rPr>
              <a:t>vị</a:t>
            </a:r>
            <a:r>
              <a:rPr lang="en-US" altLang="en-US" sz="4000" b="1" dirty="0">
                <a:solidFill>
                  <a:srgbClr val="FF0066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66"/>
                </a:solidFill>
                <a:cs typeface="Arial" panose="020B0604020202020204" pitchFamily="34" charset="0"/>
              </a:rPr>
              <a:t>bé</a:t>
            </a:r>
            <a:r>
              <a:rPr lang="en-US" altLang="en-US" sz="4000" b="1" dirty="0">
                <a:solidFill>
                  <a:srgbClr val="FF0066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66"/>
                </a:solidFill>
                <a:cs typeface="Arial" panose="020B0604020202020204" pitchFamily="34" charset="0"/>
              </a:rPr>
              <a:t>bằng</a:t>
            </a:r>
            <a:r>
              <a:rPr lang="en-US" altLang="en-US" sz="4000" b="1" dirty="0">
                <a:solidFill>
                  <a:srgbClr val="FF0066"/>
                </a:solidFill>
                <a:cs typeface="Arial" panose="020B0604020202020204" pitchFamily="34" charset="0"/>
              </a:rPr>
              <a:t>     </a:t>
            </a:r>
            <a:r>
              <a:rPr lang="en-US" altLang="en-US" sz="4000" b="1" dirty="0" err="1">
                <a:solidFill>
                  <a:srgbClr val="FF0066"/>
                </a:solidFill>
                <a:cs typeface="Arial" panose="020B0604020202020204" pitchFamily="34" charset="0"/>
              </a:rPr>
              <a:t>hoặc</a:t>
            </a:r>
            <a:r>
              <a:rPr lang="en-US" altLang="en-US" sz="4000" b="1" dirty="0">
                <a:solidFill>
                  <a:srgbClr val="FF0066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66"/>
                </a:solidFill>
                <a:cs typeface="Arial" panose="020B0604020202020204" pitchFamily="34" charset="0"/>
              </a:rPr>
              <a:t>bằng</a:t>
            </a:r>
            <a:r>
              <a:rPr lang="en-US" altLang="en-US" sz="4000" b="1" dirty="0">
                <a:solidFill>
                  <a:srgbClr val="FF0066"/>
                </a:solidFill>
                <a:cs typeface="Arial" panose="020B0604020202020204" pitchFamily="34" charset="0"/>
              </a:rPr>
              <a:t> 0,1 </a:t>
            </a:r>
            <a:r>
              <a:rPr lang="en-US" altLang="en-US" sz="4000" b="1" dirty="0" err="1">
                <a:solidFill>
                  <a:srgbClr val="FF0066"/>
                </a:solidFill>
                <a:cs typeface="Arial" panose="020B0604020202020204" pitchFamily="34" charset="0"/>
              </a:rPr>
              <a:t>đơn</a:t>
            </a:r>
            <a:r>
              <a:rPr lang="en-US" altLang="en-US" sz="4000" b="1" dirty="0">
                <a:solidFill>
                  <a:srgbClr val="FF0066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66"/>
                </a:solidFill>
                <a:cs typeface="Arial" panose="020B0604020202020204" pitchFamily="34" charset="0"/>
              </a:rPr>
              <a:t>vị</a:t>
            </a:r>
            <a:r>
              <a:rPr lang="en-US" altLang="en-US" sz="4000" b="1" dirty="0">
                <a:solidFill>
                  <a:srgbClr val="FF0066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66"/>
                </a:solidFill>
                <a:cs typeface="Arial" panose="020B0604020202020204" pitchFamily="34" charset="0"/>
              </a:rPr>
              <a:t>lớn</a:t>
            </a:r>
            <a:r>
              <a:rPr lang="en-US" altLang="en-US" sz="4000" b="1" dirty="0">
                <a:solidFill>
                  <a:srgbClr val="FF0066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66"/>
                </a:solidFill>
                <a:cs typeface="Arial" panose="020B0604020202020204" pitchFamily="34" charset="0"/>
              </a:rPr>
              <a:t>hơn</a:t>
            </a:r>
            <a:r>
              <a:rPr lang="en-US" altLang="en-US" sz="4000" b="1" dirty="0">
                <a:solidFill>
                  <a:srgbClr val="FF0066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66"/>
                </a:solidFill>
                <a:cs typeface="Arial" panose="020B0604020202020204" pitchFamily="34" charset="0"/>
              </a:rPr>
              <a:t>tiếp</a:t>
            </a:r>
            <a:r>
              <a:rPr lang="en-US" altLang="en-US" sz="4000" b="1" dirty="0">
                <a:solidFill>
                  <a:srgbClr val="FF0066"/>
                </a:solidFill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solidFill>
                  <a:srgbClr val="FF0066"/>
                </a:solidFill>
                <a:cs typeface="Arial" panose="020B0604020202020204" pitchFamily="34" charset="0"/>
              </a:rPr>
              <a:t>liền</a:t>
            </a:r>
            <a:r>
              <a:rPr lang="en-US" altLang="en-US" sz="4000" b="1" dirty="0">
                <a:solidFill>
                  <a:srgbClr val="FF0066"/>
                </a:solidFill>
                <a:cs typeface="Arial" panose="020B0604020202020204" pitchFamily="34" charset="0"/>
              </a:rPr>
              <a:t>.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5F0AFB95-564B-412F-A8C4-6E5F778DA90B}"/>
              </a:ext>
            </a:extLst>
          </p:cNvPr>
          <p:cNvGrpSpPr/>
          <p:nvPr/>
        </p:nvGrpSpPr>
        <p:grpSpPr>
          <a:xfrm>
            <a:off x="4541085" y="2013228"/>
            <a:ext cx="768737" cy="1415772"/>
            <a:chOff x="5594818" y="4654572"/>
            <a:chExt cx="768737" cy="1415772"/>
          </a:xfrm>
        </p:grpSpPr>
        <p:sp>
          <p:nvSpPr>
            <p:cNvPr id="21" name="Text Box 12">
              <a:extLst>
                <a:ext uri="{FF2B5EF4-FFF2-40B4-BE49-F238E27FC236}">
                  <a16:creationId xmlns:a16="http://schemas.microsoft.com/office/drawing/2014/main" id="{08959305-0BD6-4FF6-8A36-3E1509F6D1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9157" y="4654572"/>
              <a:ext cx="600061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4000" b="1" dirty="0">
                  <a:solidFill>
                    <a:srgbClr val="FF0066"/>
                  </a:solidFill>
                </a:rPr>
                <a:t>1</a:t>
              </a:r>
            </a:p>
          </p:txBody>
        </p:sp>
        <p:sp>
          <p:nvSpPr>
            <p:cNvPr id="22" name="Text Box 12">
              <a:extLst>
                <a:ext uri="{FF2B5EF4-FFF2-40B4-BE49-F238E27FC236}">
                  <a16:creationId xmlns:a16="http://schemas.microsoft.com/office/drawing/2014/main" id="{DA99CD2A-E864-4CE0-B3D4-CD1BCA91DD5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94818" y="5362458"/>
              <a:ext cx="768737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4000" b="1" dirty="0">
                  <a:solidFill>
                    <a:srgbClr val="FF0066"/>
                  </a:solidFill>
                </a:rPr>
                <a:t>10</a:t>
              </a:r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AADD70D-77EB-4F0A-A736-0DCDBB457257}"/>
                </a:ext>
              </a:extLst>
            </p:cNvPr>
            <p:cNvCxnSpPr>
              <a:cxnSpLocks/>
            </p:cNvCxnSpPr>
            <p:nvPr/>
          </p:nvCxnSpPr>
          <p:spPr>
            <a:xfrm>
              <a:off x="5679157" y="5362458"/>
              <a:ext cx="600061" cy="0"/>
            </a:xfrm>
            <a:prstGeom prst="line">
              <a:avLst/>
            </a:prstGeom>
            <a:ln w="76200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6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1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  <p:bldP spid="2055" grpId="0"/>
      <p:bldP spid="2057" grpId="0"/>
      <p:bldP spid="2063" grpId="0" animBg="1"/>
      <p:bldP spid="2066" grpId="0" animBg="1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746717" y="490666"/>
            <a:ext cx="87688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tư</a:t>
            </a:r>
            <a:r>
              <a:rPr lang="vi-VN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40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vi-VN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13715" y="1385620"/>
            <a:ext cx="153021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5096810" y="2017485"/>
            <a:ext cx="1034349" cy="109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473694" y="2380469"/>
            <a:ext cx="86290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3600" b="1" dirty="0">
                <a:solidFill>
                  <a:srgbClr val="FFFFFF"/>
                </a:solidFill>
                <a:latin typeface="+mj-lt"/>
              </a:rPr>
              <a:t>VIẾT CÁC SỐ ĐO KHỐI LƯỢNG </a:t>
            </a:r>
            <a:endParaRPr lang="en-US" sz="3600" b="1" dirty="0">
              <a:solidFill>
                <a:srgbClr val="FFFFFF"/>
              </a:solidFill>
              <a:latin typeface="+mj-lt"/>
            </a:endParaRPr>
          </a:p>
          <a:p>
            <a:pPr algn="ctr"/>
            <a:r>
              <a:rPr lang="vi-VN" sz="3600" b="1" dirty="0">
                <a:solidFill>
                  <a:srgbClr val="FFFFFF"/>
                </a:solidFill>
                <a:latin typeface="+mj-lt"/>
              </a:rPr>
              <a:t>DƯỚI DẠNG SỐ THẬP PHÂN</a:t>
            </a:r>
            <a:endParaRPr lang="en-US" sz="6600" b="1" dirty="0">
              <a:solidFill>
                <a:srgbClr val="FFFFFF"/>
              </a:solidFill>
              <a:latin typeface="+mj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48817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31"/>
          <p:cNvSpPr txBox="1">
            <a:spLocks noChangeArrowheads="1"/>
          </p:cNvSpPr>
          <p:nvPr/>
        </p:nvSpPr>
        <p:spPr bwMode="auto">
          <a:xfrm>
            <a:off x="7962900" y="4633913"/>
            <a:ext cx="16764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>
              <a:latin typeface="Times New Roman" panose="02020603050405020304" pitchFamily="18" charset="0"/>
            </a:endParaRPr>
          </a:p>
        </p:txBody>
      </p:sp>
      <p:graphicFrame>
        <p:nvGraphicFramePr>
          <p:cNvPr id="6229" name="Group 8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4036634094"/>
              </p:ext>
            </p:extLst>
          </p:nvPr>
        </p:nvGraphicFramePr>
        <p:xfrm>
          <a:off x="336272" y="1011034"/>
          <a:ext cx="11495433" cy="3557044"/>
        </p:xfrm>
        <a:graphic>
          <a:graphicData uri="http://schemas.openxmlformats.org/drawingml/2006/table">
            <a:tbl>
              <a:tblPr/>
              <a:tblGrid>
                <a:gridCol w="1612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02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45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60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6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804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369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9715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Lớn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hơn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ki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lô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66"/>
                          </a:solidFill>
                          <a:effectLst/>
                          <a:latin typeface="Times New Roman" pitchFamily="18" charset="0"/>
                        </a:rPr>
                        <a:t>-gam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Ki-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lô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</a:rPr>
                        <a:t>-gam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Times New Roman" pitchFamily="18" charset="0"/>
                        </a:rPr>
                        <a:t>Bé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Times New Roman" pitchFamily="18" charset="0"/>
                        </a:rPr>
                        <a:t>hơn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Times New Roman" pitchFamily="18" charset="0"/>
                        </a:rPr>
                        <a:t>ki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Times New Roman" pitchFamily="18" charset="0"/>
                        </a:rPr>
                        <a:t>lô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9900"/>
                          </a:solidFill>
                          <a:effectLst/>
                          <a:latin typeface="Times New Roman" pitchFamily="18" charset="0"/>
                        </a:rPr>
                        <a:t>-gam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71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36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36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36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3600" b="0" i="0" u="none" strike="noStrike" cap="none" normalizeH="0" baseline="0" dirty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36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36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3600" b="0" i="0" u="none" strike="noStrike" cap="none" normalizeH="0" baseline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197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36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36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36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3600" b="0" i="0" u="none" strike="noStrike" cap="none" normalizeH="0" baseline="0" dirty="0">
                        <a:ln>
                          <a:noFill/>
                        </a:ln>
                        <a:solidFill>
                          <a:srgbClr val="66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36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36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vi-VN" sz="3600" b="0" i="0" u="none" strike="noStrike" cap="none" normalizeH="0" baseline="0" dirty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179" name="Text Box 95"/>
          <p:cNvSpPr txBox="1">
            <a:spLocks noChangeArrowheads="1"/>
          </p:cNvSpPr>
          <p:nvPr/>
        </p:nvSpPr>
        <p:spPr bwMode="auto">
          <a:xfrm>
            <a:off x="369579" y="186091"/>
            <a:ext cx="1156086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endParaRPr lang="en-US" altLang="en-US" sz="3200" b="1" dirty="0">
              <a:latin typeface="Times New Roman" panose="02020603050405020304" pitchFamily="18" charset="0"/>
            </a:endParaRPr>
          </a:p>
        </p:txBody>
      </p:sp>
      <p:sp>
        <p:nvSpPr>
          <p:cNvPr id="47201" name="Text Box 97"/>
          <p:cNvSpPr txBox="1">
            <a:spLocks noChangeArrowheads="1"/>
          </p:cNvSpPr>
          <p:nvPr/>
        </p:nvSpPr>
        <p:spPr bwMode="auto">
          <a:xfrm>
            <a:off x="637542" y="1709046"/>
            <a:ext cx="108495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tấn</a:t>
            </a:r>
            <a:endParaRPr lang="en-US" altLang="en-US" sz="3200" b="1" i="1" u="sng" dirty="0">
              <a:solidFill>
                <a:srgbClr val="FF0066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7226" name="Text Box 122"/>
          <p:cNvSpPr txBox="1">
            <a:spLocks noChangeArrowheads="1"/>
          </p:cNvSpPr>
          <p:nvPr/>
        </p:nvSpPr>
        <p:spPr bwMode="auto">
          <a:xfrm>
            <a:off x="421003" y="2429877"/>
            <a:ext cx="14851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1 </a:t>
            </a:r>
            <a:r>
              <a:rPr lang="en-US" alt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tấn</a:t>
            </a:r>
            <a:endParaRPr lang="en-US" altLang="en-US" sz="3200" b="1" dirty="0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47246" name="Text Box 142"/>
          <p:cNvSpPr txBox="1">
            <a:spLocks noChangeArrowheads="1"/>
          </p:cNvSpPr>
          <p:nvPr/>
        </p:nvSpPr>
        <p:spPr bwMode="auto">
          <a:xfrm>
            <a:off x="340765" y="3084881"/>
            <a:ext cx="18953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= … 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tạ</a:t>
            </a:r>
            <a:endParaRPr lang="en-US" altLang="en-US" sz="2800" b="1" dirty="0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47249" name="Text Box 145"/>
          <p:cNvSpPr txBox="1">
            <a:spLocks noChangeArrowheads="1"/>
          </p:cNvSpPr>
          <p:nvPr/>
        </p:nvSpPr>
        <p:spPr bwMode="auto">
          <a:xfrm>
            <a:off x="656902" y="3093877"/>
            <a:ext cx="546385" cy="519112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10</a:t>
            </a:r>
            <a:endParaRPr lang="en-US" altLang="en-US" sz="2400" b="1" dirty="0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A99970D-C5CC-41FB-BAB0-5F4AE34628FF}"/>
              </a:ext>
            </a:extLst>
          </p:cNvPr>
          <p:cNvGrpSpPr/>
          <p:nvPr/>
        </p:nvGrpSpPr>
        <p:grpSpPr>
          <a:xfrm>
            <a:off x="2107893" y="4793527"/>
            <a:ext cx="8839200" cy="2043987"/>
            <a:chOff x="1217613" y="4794135"/>
            <a:chExt cx="8839200" cy="2043987"/>
          </a:xfrm>
        </p:grpSpPr>
        <p:sp>
          <p:nvSpPr>
            <p:cNvPr id="47335" name="Text Box 231"/>
            <p:cNvSpPr txBox="1">
              <a:spLocks noChangeArrowheads="1"/>
            </p:cNvSpPr>
            <p:nvPr/>
          </p:nvSpPr>
          <p:spPr bwMode="auto">
            <a:xfrm>
              <a:off x="1217613" y="4794135"/>
              <a:ext cx="8839200" cy="10772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3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Nhận</a:t>
              </a:r>
              <a:r>
                <a:rPr lang="en-US" alt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3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xét</a:t>
              </a:r>
              <a:r>
                <a:rPr lang="en-US" alt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: Hai </a:t>
              </a:r>
              <a:r>
                <a:rPr lang="en-US" altLang="en-US" sz="3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đơn</a:t>
              </a:r>
              <a:r>
                <a:rPr lang="en-US" alt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3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vị</a:t>
              </a:r>
              <a:r>
                <a:rPr lang="en-US" alt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3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đo</a:t>
              </a:r>
              <a:r>
                <a:rPr lang="en-US" alt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3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khối</a:t>
              </a:r>
              <a:r>
                <a:rPr lang="en-US" alt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3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lượng</a:t>
              </a:r>
              <a:r>
                <a:rPr lang="en-US" alt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3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liền</a:t>
              </a:r>
              <a:r>
                <a:rPr lang="en-US" alt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3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nhau</a:t>
              </a:r>
              <a:r>
                <a:rPr lang="en-US" alt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:                                    </a:t>
              </a:r>
              <a:r>
                <a:rPr lang="en-US" altLang="en-US" sz="3200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- </a:t>
              </a:r>
              <a:r>
                <a:rPr lang="en-US" altLang="en-US" sz="3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Đơn</a:t>
              </a:r>
              <a:r>
                <a:rPr lang="en-US" alt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3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vị</a:t>
              </a:r>
              <a:r>
                <a:rPr lang="en-US" alt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3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lớn</a:t>
              </a:r>
              <a:r>
                <a:rPr lang="en-US" alt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3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gấp</a:t>
              </a:r>
              <a:r>
                <a:rPr lang="en-US" alt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 10 </a:t>
              </a:r>
              <a:r>
                <a:rPr lang="en-US" altLang="en-US" sz="3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lần</a:t>
              </a:r>
              <a:r>
                <a:rPr lang="en-US" alt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3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đơn</a:t>
              </a:r>
              <a:r>
                <a:rPr lang="en-US" alt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3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vị</a:t>
              </a:r>
              <a:r>
                <a:rPr lang="en-US" alt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3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bé</a:t>
              </a:r>
              <a:r>
                <a:rPr lang="en-US" alt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.</a:t>
              </a:r>
            </a:p>
          </p:txBody>
        </p:sp>
        <p:sp>
          <p:nvSpPr>
            <p:cNvPr id="47339" name="Text Box 235"/>
            <p:cNvSpPr txBox="1">
              <a:spLocks noChangeArrowheads="1"/>
            </p:cNvSpPr>
            <p:nvPr/>
          </p:nvSpPr>
          <p:spPr bwMode="auto">
            <a:xfrm>
              <a:off x="1217613" y="5915982"/>
              <a:ext cx="8024812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Char char="-"/>
              </a:pPr>
              <a:r>
                <a:rPr lang="en-US" alt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3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Đơn</a:t>
              </a:r>
              <a:r>
                <a:rPr lang="en-US" alt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3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vị</a:t>
              </a:r>
              <a:r>
                <a:rPr lang="en-US" alt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3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bé</a:t>
              </a:r>
              <a:r>
                <a:rPr lang="en-US" alt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3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bằng</a:t>
              </a:r>
              <a:r>
                <a:rPr lang="en-US" alt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         </a:t>
              </a:r>
              <a:r>
                <a:rPr lang="en-US" altLang="en-US" sz="3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đơn</a:t>
              </a:r>
              <a:r>
                <a:rPr lang="en-US" alt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3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vị</a:t>
              </a:r>
              <a:r>
                <a:rPr lang="en-US" alt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3200" b="1" dirty="0" err="1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lớn</a:t>
              </a:r>
              <a:r>
                <a:rPr lang="en-US" altLang="en-US" sz="32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Times New Roman" panose="02020603050405020304" pitchFamily="18" charset="0"/>
                </a:rPr>
                <a:t>.</a:t>
              </a:r>
              <a:endParaRPr lang="en-US" altLang="en-US" sz="32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</a:endParaRPr>
            </a:p>
          </p:txBody>
        </p:sp>
        <p:grpSp>
          <p:nvGrpSpPr>
            <p:cNvPr id="8" name="Group 7"/>
            <p:cNvGrpSpPr/>
            <p:nvPr/>
          </p:nvGrpSpPr>
          <p:grpSpPr>
            <a:xfrm>
              <a:off x="4311971" y="5705335"/>
              <a:ext cx="609600" cy="1132787"/>
              <a:chOff x="10977085" y="5402909"/>
              <a:chExt cx="646331" cy="1082038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1092501" y="5402909"/>
                <a:ext cx="413340" cy="5585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n-US" sz="3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</a:rPr>
                  <a:t>1</a:t>
                </a:r>
                <a:endParaRPr lang="en-US" sz="3200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10977085" y="5926370"/>
                <a:ext cx="630888" cy="5585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en-US" sz="3200" b="1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Times New Roman" panose="02020603050405020304" pitchFamily="18" charset="0"/>
                  </a:rPr>
                  <a:t>10</a:t>
                </a:r>
                <a:endParaRPr lang="en-US" sz="3200" dirty="0">
                  <a:solidFill>
                    <a:schemeClr val="tx1">
                      <a:lumMod val="95000"/>
                      <a:lumOff val="5000"/>
                    </a:schemeClr>
                  </a:solidFill>
                </a:endParaRPr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10977085" y="5958257"/>
                <a:ext cx="646331" cy="0"/>
              </a:xfrm>
              <a:prstGeom prst="line">
                <a:avLst/>
              </a:prstGeom>
              <a:ln w="76200">
                <a:solidFill>
                  <a:schemeClr val="tx1">
                    <a:lumMod val="95000"/>
                    <a:lumOff val="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6" name="Text Box 97"/>
          <p:cNvSpPr txBox="1">
            <a:spLocks noChangeArrowheads="1"/>
          </p:cNvSpPr>
          <p:nvPr/>
        </p:nvSpPr>
        <p:spPr bwMode="auto">
          <a:xfrm>
            <a:off x="8986256" y="1709046"/>
            <a:ext cx="108495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99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dag</a:t>
            </a:r>
            <a:endParaRPr lang="en-US" altLang="en-US" sz="3200" b="1" i="1" u="sng" dirty="0">
              <a:solidFill>
                <a:srgbClr val="FF99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7" name="Text Box 97"/>
          <p:cNvSpPr txBox="1">
            <a:spLocks noChangeArrowheads="1"/>
          </p:cNvSpPr>
          <p:nvPr/>
        </p:nvSpPr>
        <p:spPr bwMode="auto">
          <a:xfrm>
            <a:off x="7366912" y="1700012"/>
            <a:ext cx="108495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99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hg</a:t>
            </a:r>
            <a:endParaRPr lang="en-US" altLang="en-US" sz="3200" b="1" i="1" u="sng" dirty="0">
              <a:solidFill>
                <a:srgbClr val="FF99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8" name="Text Box 97"/>
          <p:cNvSpPr txBox="1">
            <a:spLocks noChangeArrowheads="1"/>
          </p:cNvSpPr>
          <p:nvPr/>
        </p:nvSpPr>
        <p:spPr bwMode="auto">
          <a:xfrm>
            <a:off x="5671153" y="1705316"/>
            <a:ext cx="108495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kg</a:t>
            </a:r>
            <a:endParaRPr lang="en-US" altLang="en-US" sz="3200" b="1" i="1" u="sng" dirty="0">
              <a:solidFill>
                <a:srgbClr val="0000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9" name="Text Box 97"/>
          <p:cNvSpPr txBox="1">
            <a:spLocks noChangeArrowheads="1"/>
          </p:cNvSpPr>
          <p:nvPr/>
        </p:nvSpPr>
        <p:spPr bwMode="auto">
          <a:xfrm>
            <a:off x="4002227" y="1709046"/>
            <a:ext cx="108495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yến</a:t>
            </a:r>
            <a:endParaRPr lang="en-US" altLang="en-US" sz="3200" b="1" i="1" u="sng" dirty="0">
              <a:solidFill>
                <a:srgbClr val="FF0066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0" name="Text Box 97"/>
          <p:cNvSpPr txBox="1">
            <a:spLocks noChangeArrowheads="1"/>
          </p:cNvSpPr>
          <p:nvPr/>
        </p:nvSpPr>
        <p:spPr bwMode="auto">
          <a:xfrm>
            <a:off x="2306468" y="1709936"/>
            <a:ext cx="108495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tạ</a:t>
            </a:r>
            <a:endParaRPr lang="en-US" altLang="en-US" sz="3200" b="1" i="1" u="sng" dirty="0">
              <a:solidFill>
                <a:srgbClr val="FF0066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1" name="Text Box 97"/>
          <p:cNvSpPr txBox="1">
            <a:spLocks noChangeArrowheads="1"/>
          </p:cNvSpPr>
          <p:nvPr/>
        </p:nvSpPr>
        <p:spPr bwMode="auto">
          <a:xfrm>
            <a:off x="10550516" y="1666527"/>
            <a:ext cx="108495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99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g</a:t>
            </a:r>
            <a:endParaRPr lang="en-US" altLang="en-US" sz="3200" b="1" i="1" u="sng" dirty="0">
              <a:solidFill>
                <a:srgbClr val="FF99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2" name="Text Box 122"/>
          <p:cNvSpPr txBox="1">
            <a:spLocks noChangeArrowheads="1"/>
          </p:cNvSpPr>
          <p:nvPr/>
        </p:nvSpPr>
        <p:spPr bwMode="auto">
          <a:xfrm>
            <a:off x="8786164" y="2436394"/>
            <a:ext cx="14851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9900"/>
                </a:solidFill>
                <a:latin typeface="Times New Roman" panose="02020603050405020304" pitchFamily="18" charset="0"/>
              </a:rPr>
              <a:t>1dag</a:t>
            </a:r>
          </a:p>
        </p:txBody>
      </p:sp>
      <p:sp>
        <p:nvSpPr>
          <p:cNvPr id="63" name="Text Box 122"/>
          <p:cNvSpPr txBox="1">
            <a:spLocks noChangeArrowheads="1"/>
          </p:cNvSpPr>
          <p:nvPr/>
        </p:nvSpPr>
        <p:spPr bwMode="auto">
          <a:xfrm>
            <a:off x="7103953" y="2429656"/>
            <a:ext cx="160118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9900"/>
                </a:solidFill>
                <a:latin typeface="Times New Roman" panose="02020603050405020304" pitchFamily="18" charset="0"/>
              </a:rPr>
              <a:t>1hg</a:t>
            </a:r>
          </a:p>
        </p:txBody>
      </p:sp>
      <p:sp>
        <p:nvSpPr>
          <p:cNvPr id="64" name="Text Box 122"/>
          <p:cNvSpPr txBox="1">
            <a:spLocks noChangeArrowheads="1"/>
          </p:cNvSpPr>
          <p:nvPr/>
        </p:nvSpPr>
        <p:spPr bwMode="auto">
          <a:xfrm>
            <a:off x="5378828" y="2436394"/>
            <a:ext cx="164016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1kg</a:t>
            </a:r>
          </a:p>
        </p:txBody>
      </p:sp>
      <p:sp>
        <p:nvSpPr>
          <p:cNvPr id="65" name="Text Box 122"/>
          <p:cNvSpPr txBox="1">
            <a:spLocks noChangeArrowheads="1"/>
          </p:cNvSpPr>
          <p:nvPr/>
        </p:nvSpPr>
        <p:spPr bwMode="auto">
          <a:xfrm>
            <a:off x="3720000" y="2429877"/>
            <a:ext cx="157387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1 </a:t>
            </a:r>
            <a:r>
              <a:rPr lang="en-US" alt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yến</a:t>
            </a:r>
            <a:endParaRPr lang="en-US" altLang="en-US" sz="3200" b="1" dirty="0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66" name="Text Box 122"/>
          <p:cNvSpPr txBox="1">
            <a:spLocks noChangeArrowheads="1"/>
          </p:cNvSpPr>
          <p:nvPr/>
        </p:nvSpPr>
        <p:spPr bwMode="auto">
          <a:xfrm>
            <a:off x="1963482" y="2436394"/>
            <a:ext cx="17098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1 </a:t>
            </a:r>
            <a:r>
              <a:rPr lang="en-US" alt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tạ</a:t>
            </a:r>
            <a:endParaRPr lang="en-US" altLang="en-US" sz="3200" b="1" dirty="0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67" name="Text Box 122"/>
          <p:cNvSpPr txBox="1">
            <a:spLocks noChangeArrowheads="1"/>
          </p:cNvSpPr>
          <p:nvPr/>
        </p:nvSpPr>
        <p:spPr bwMode="auto">
          <a:xfrm>
            <a:off x="10391295" y="2393146"/>
            <a:ext cx="14851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9900"/>
                </a:solidFill>
                <a:latin typeface="Times New Roman" panose="02020603050405020304" pitchFamily="18" charset="0"/>
              </a:rPr>
              <a:t>1g</a:t>
            </a:r>
          </a:p>
        </p:txBody>
      </p:sp>
      <p:sp>
        <p:nvSpPr>
          <p:cNvPr id="72" name="Text Box 142"/>
          <p:cNvSpPr txBox="1">
            <a:spLocks noChangeArrowheads="1"/>
          </p:cNvSpPr>
          <p:nvPr/>
        </p:nvSpPr>
        <p:spPr bwMode="auto">
          <a:xfrm>
            <a:off x="1961448" y="3062974"/>
            <a:ext cx="18953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= … 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yến</a:t>
            </a:r>
            <a:endParaRPr lang="en-US" altLang="en-US" sz="2800" b="1" dirty="0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73" name="Text Box 142"/>
          <p:cNvSpPr txBox="1">
            <a:spLocks noChangeArrowheads="1"/>
          </p:cNvSpPr>
          <p:nvPr/>
        </p:nvSpPr>
        <p:spPr bwMode="auto">
          <a:xfrm>
            <a:off x="3669118" y="3062974"/>
            <a:ext cx="18953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= …  kg</a:t>
            </a:r>
          </a:p>
        </p:txBody>
      </p:sp>
      <p:sp>
        <p:nvSpPr>
          <p:cNvPr id="74" name="Text Box 142"/>
          <p:cNvSpPr txBox="1">
            <a:spLocks noChangeArrowheads="1"/>
          </p:cNvSpPr>
          <p:nvPr/>
        </p:nvSpPr>
        <p:spPr bwMode="auto">
          <a:xfrm>
            <a:off x="5333294" y="3087085"/>
            <a:ext cx="18953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= …  hg</a:t>
            </a:r>
          </a:p>
        </p:txBody>
      </p:sp>
      <p:sp>
        <p:nvSpPr>
          <p:cNvPr id="75" name="Text Box 142"/>
          <p:cNvSpPr txBox="1">
            <a:spLocks noChangeArrowheads="1"/>
          </p:cNvSpPr>
          <p:nvPr/>
        </p:nvSpPr>
        <p:spPr bwMode="auto">
          <a:xfrm>
            <a:off x="7062491" y="3104219"/>
            <a:ext cx="18953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9900"/>
                </a:solidFill>
                <a:latin typeface="Times New Roman" panose="02020603050405020304" pitchFamily="18" charset="0"/>
              </a:rPr>
              <a:t>= …  dag</a:t>
            </a:r>
          </a:p>
        </p:txBody>
      </p:sp>
      <p:sp>
        <p:nvSpPr>
          <p:cNvPr id="76" name="Text Box 142"/>
          <p:cNvSpPr txBox="1">
            <a:spLocks noChangeArrowheads="1"/>
          </p:cNvSpPr>
          <p:nvPr/>
        </p:nvSpPr>
        <p:spPr bwMode="auto">
          <a:xfrm>
            <a:off x="8696658" y="3062974"/>
            <a:ext cx="18953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9900"/>
                </a:solidFill>
                <a:latin typeface="Times New Roman" panose="02020603050405020304" pitchFamily="18" charset="0"/>
              </a:rPr>
              <a:t>= …  g</a:t>
            </a:r>
          </a:p>
        </p:txBody>
      </p:sp>
      <p:sp>
        <p:nvSpPr>
          <p:cNvPr id="77" name="Text Box 142"/>
          <p:cNvSpPr txBox="1">
            <a:spLocks noChangeArrowheads="1"/>
          </p:cNvSpPr>
          <p:nvPr/>
        </p:nvSpPr>
        <p:spPr bwMode="auto">
          <a:xfrm>
            <a:off x="10360834" y="3014431"/>
            <a:ext cx="18953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9900"/>
                </a:solidFill>
                <a:latin typeface="Times New Roman" panose="02020603050405020304" pitchFamily="18" charset="0"/>
              </a:rPr>
              <a:t>= …  dag</a:t>
            </a:r>
          </a:p>
        </p:txBody>
      </p:sp>
      <p:sp>
        <p:nvSpPr>
          <p:cNvPr id="79" name="Text Box 145"/>
          <p:cNvSpPr txBox="1">
            <a:spLocks noChangeArrowheads="1"/>
          </p:cNvSpPr>
          <p:nvPr/>
        </p:nvSpPr>
        <p:spPr bwMode="auto">
          <a:xfrm>
            <a:off x="2263786" y="3075877"/>
            <a:ext cx="560410" cy="519112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10</a:t>
            </a:r>
            <a:endParaRPr lang="en-US" altLang="en-US" sz="2400" b="1" dirty="0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80" name="Text Box 145"/>
          <p:cNvSpPr txBox="1">
            <a:spLocks noChangeArrowheads="1"/>
          </p:cNvSpPr>
          <p:nvPr/>
        </p:nvSpPr>
        <p:spPr bwMode="auto">
          <a:xfrm>
            <a:off x="3966692" y="3038863"/>
            <a:ext cx="563025" cy="519112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10</a:t>
            </a:r>
            <a:endParaRPr lang="en-US" altLang="en-US" sz="2400" b="1" dirty="0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" name="Text Box 145"/>
          <p:cNvSpPr txBox="1">
            <a:spLocks noChangeArrowheads="1"/>
          </p:cNvSpPr>
          <p:nvPr/>
        </p:nvSpPr>
        <p:spPr bwMode="auto">
          <a:xfrm>
            <a:off x="5626729" y="3094543"/>
            <a:ext cx="609600" cy="519112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10</a:t>
            </a:r>
            <a:endParaRPr lang="en-US" altLang="en-US" sz="24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82" name="Text Box 145"/>
          <p:cNvSpPr txBox="1">
            <a:spLocks noChangeArrowheads="1"/>
          </p:cNvSpPr>
          <p:nvPr/>
        </p:nvSpPr>
        <p:spPr bwMode="auto">
          <a:xfrm>
            <a:off x="7354770" y="3088989"/>
            <a:ext cx="593837" cy="519112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9900"/>
                </a:solidFill>
                <a:latin typeface="Times New Roman" panose="02020603050405020304" pitchFamily="18" charset="0"/>
              </a:rPr>
              <a:t>10</a:t>
            </a:r>
            <a:endParaRPr lang="en-US" altLang="en-US" sz="2400" b="1" dirty="0">
              <a:solidFill>
                <a:srgbClr val="FF99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3" name="Text Box 145"/>
          <p:cNvSpPr txBox="1">
            <a:spLocks noChangeArrowheads="1"/>
          </p:cNvSpPr>
          <p:nvPr/>
        </p:nvSpPr>
        <p:spPr bwMode="auto">
          <a:xfrm>
            <a:off x="8995767" y="3047060"/>
            <a:ext cx="544013" cy="519112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9900"/>
                </a:solidFill>
                <a:latin typeface="Times New Roman" panose="02020603050405020304" pitchFamily="18" charset="0"/>
              </a:rPr>
              <a:t>10</a:t>
            </a:r>
            <a:endParaRPr lang="en-US" altLang="en-US" sz="2400" b="1" dirty="0">
              <a:solidFill>
                <a:srgbClr val="FF99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5" name="Text Box 142"/>
          <p:cNvSpPr txBox="1">
            <a:spLocks noChangeArrowheads="1"/>
          </p:cNvSpPr>
          <p:nvPr/>
        </p:nvSpPr>
        <p:spPr bwMode="auto">
          <a:xfrm>
            <a:off x="1975250" y="3693494"/>
            <a:ext cx="18953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= … 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tấn</a:t>
            </a:r>
            <a:endParaRPr lang="en-US" altLang="en-US" sz="2800" b="1" dirty="0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86" name="Group 85"/>
          <p:cNvGrpSpPr/>
          <p:nvPr/>
        </p:nvGrpSpPr>
        <p:grpSpPr>
          <a:xfrm>
            <a:off x="2276509" y="3493888"/>
            <a:ext cx="543739" cy="1071232"/>
            <a:chOff x="10977085" y="5402909"/>
            <a:chExt cx="825880" cy="1023241"/>
          </a:xfrm>
          <a:solidFill>
            <a:schemeClr val="bg1"/>
          </a:solidFill>
        </p:grpSpPr>
        <p:sp>
          <p:nvSpPr>
            <p:cNvPr id="87" name="Rectangle 86"/>
            <p:cNvSpPr/>
            <p:nvPr/>
          </p:nvSpPr>
          <p:spPr>
            <a:xfrm>
              <a:off x="11092501" y="5402909"/>
              <a:ext cx="553183" cy="499780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r>
                <a:rPr lang="en-US" altLang="en-US" sz="2800" b="1" dirty="0">
                  <a:solidFill>
                    <a:srgbClr val="FF0066"/>
                  </a:solidFill>
                  <a:latin typeface="Times New Roman" panose="02020603050405020304" pitchFamily="18" charset="0"/>
                </a:rPr>
                <a:t>1</a:t>
              </a:r>
              <a:endParaRPr lang="en-US" sz="2800" dirty="0">
                <a:solidFill>
                  <a:srgbClr val="FF0066"/>
                </a:solidFill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10977085" y="5926370"/>
              <a:ext cx="825880" cy="499780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r>
                <a:rPr lang="en-US" altLang="en-US" sz="2800" b="1" dirty="0">
                  <a:solidFill>
                    <a:srgbClr val="FF0066"/>
                  </a:solidFill>
                  <a:latin typeface="Times New Roman" panose="02020603050405020304" pitchFamily="18" charset="0"/>
                </a:rPr>
                <a:t>10</a:t>
              </a:r>
              <a:endParaRPr lang="en-US" sz="2800" dirty="0">
                <a:solidFill>
                  <a:srgbClr val="FF0066"/>
                </a:solidFill>
              </a:endParaRPr>
            </a:p>
          </p:txBody>
        </p:sp>
        <p:cxnSp>
          <p:nvCxnSpPr>
            <p:cNvPr id="89" name="Straight Connector 88"/>
            <p:cNvCxnSpPr/>
            <p:nvPr/>
          </p:nvCxnSpPr>
          <p:spPr>
            <a:xfrm>
              <a:off x="11067724" y="5920282"/>
              <a:ext cx="646331" cy="0"/>
            </a:xfrm>
            <a:prstGeom prst="line">
              <a:avLst/>
            </a:prstGeom>
            <a:grpFill/>
            <a:ln w="76200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0" name="Text Box 142"/>
          <p:cNvSpPr txBox="1">
            <a:spLocks noChangeArrowheads="1"/>
          </p:cNvSpPr>
          <p:nvPr/>
        </p:nvSpPr>
        <p:spPr bwMode="auto">
          <a:xfrm>
            <a:off x="3720968" y="3674967"/>
            <a:ext cx="18953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0066"/>
                </a:solidFill>
                <a:latin typeface="Times New Roman" panose="02020603050405020304" pitchFamily="18" charset="0"/>
              </a:rPr>
              <a:t>= …  </a:t>
            </a:r>
            <a:r>
              <a:rPr lang="en-US" altLang="en-US" sz="28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tạ</a:t>
            </a:r>
            <a:endParaRPr lang="en-US" altLang="en-US" sz="2800" b="1" dirty="0">
              <a:solidFill>
                <a:srgbClr val="FF0066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91" name="Group 90"/>
          <p:cNvGrpSpPr/>
          <p:nvPr/>
        </p:nvGrpSpPr>
        <p:grpSpPr>
          <a:xfrm>
            <a:off x="4007713" y="3499410"/>
            <a:ext cx="543739" cy="1071232"/>
            <a:chOff x="10977085" y="5402909"/>
            <a:chExt cx="825880" cy="1023241"/>
          </a:xfrm>
        </p:grpSpPr>
        <p:sp>
          <p:nvSpPr>
            <p:cNvPr id="92" name="Rectangle 91"/>
            <p:cNvSpPr/>
            <p:nvPr/>
          </p:nvSpPr>
          <p:spPr>
            <a:xfrm>
              <a:off x="11092501" y="5402909"/>
              <a:ext cx="553183" cy="4997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sz="2800" b="1" dirty="0">
                  <a:solidFill>
                    <a:srgbClr val="FF0066"/>
                  </a:solidFill>
                  <a:latin typeface="Times New Roman" panose="02020603050405020304" pitchFamily="18" charset="0"/>
                </a:rPr>
                <a:t>1</a:t>
              </a:r>
              <a:endParaRPr lang="en-US" sz="2800" dirty="0">
                <a:solidFill>
                  <a:srgbClr val="FF0066"/>
                </a:solidFill>
              </a:endParaRPr>
            </a:p>
          </p:txBody>
        </p:sp>
        <p:sp>
          <p:nvSpPr>
            <p:cNvPr id="93" name="Rectangle 92"/>
            <p:cNvSpPr/>
            <p:nvPr/>
          </p:nvSpPr>
          <p:spPr>
            <a:xfrm>
              <a:off x="10977085" y="5926370"/>
              <a:ext cx="825880" cy="4997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sz="2800" b="1" dirty="0">
                  <a:solidFill>
                    <a:srgbClr val="FF0066"/>
                  </a:solidFill>
                  <a:latin typeface="Times New Roman" panose="02020603050405020304" pitchFamily="18" charset="0"/>
                </a:rPr>
                <a:t>10</a:t>
              </a:r>
              <a:endParaRPr lang="en-US" sz="2800" dirty="0">
                <a:solidFill>
                  <a:srgbClr val="FF0066"/>
                </a:solidFill>
              </a:endParaRPr>
            </a:p>
          </p:txBody>
        </p:sp>
        <p:cxnSp>
          <p:nvCxnSpPr>
            <p:cNvPr id="94" name="Straight Connector 93"/>
            <p:cNvCxnSpPr/>
            <p:nvPr/>
          </p:nvCxnSpPr>
          <p:spPr>
            <a:xfrm>
              <a:off x="11067724" y="5920282"/>
              <a:ext cx="646331" cy="0"/>
            </a:xfrm>
            <a:prstGeom prst="line">
              <a:avLst/>
            </a:prstGeom>
            <a:ln w="76200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5" name="Text Box 142"/>
          <p:cNvSpPr txBox="1">
            <a:spLocks noChangeArrowheads="1"/>
          </p:cNvSpPr>
          <p:nvPr/>
        </p:nvSpPr>
        <p:spPr bwMode="auto">
          <a:xfrm>
            <a:off x="5333294" y="3675079"/>
            <a:ext cx="18953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= …  </a:t>
            </a:r>
            <a:r>
              <a:rPr lang="en-US" alt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yến</a:t>
            </a:r>
            <a:endParaRPr lang="en-US" altLang="en-US" sz="28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96" name="Group 95"/>
          <p:cNvGrpSpPr/>
          <p:nvPr/>
        </p:nvGrpSpPr>
        <p:grpSpPr>
          <a:xfrm>
            <a:off x="5664814" y="3493888"/>
            <a:ext cx="543739" cy="1071232"/>
            <a:chOff x="10977085" y="5402909"/>
            <a:chExt cx="825880" cy="1023241"/>
          </a:xfrm>
        </p:grpSpPr>
        <p:sp>
          <p:nvSpPr>
            <p:cNvPr id="97" name="Rectangle 96"/>
            <p:cNvSpPr/>
            <p:nvPr/>
          </p:nvSpPr>
          <p:spPr>
            <a:xfrm>
              <a:off x="11092501" y="5402909"/>
              <a:ext cx="553183" cy="4997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sz="28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1</a:t>
              </a:r>
              <a:endParaRPr lang="en-US" sz="2800" dirty="0">
                <a:solidFill>
                  <a:srgbClr val="0000FF"/>
                </a:solidFill>
              </a:endParaRPr>
            </a:p>
          </p:txBody>
        </p:sp>
        <p:sp>
          <p:nvSpPr>
            <p:cNvPr id="98" name="Rectangle 97"/>
            <p:cNvSpPr/>
            <p:nvPr/>
          </p:nvSpPr>
          <p:spPr>
            <a:xfrm>
              <a:off x="10977085" y="5926370"/>
              <a:ext cx="825880" cy="4997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sz="2800" b="1" dirty="0">
                  <a:solidFill>
                    <a:srgbClr val="0000FF"/>
                  </a:solidFill>
                  <a:latin typeface="Times New Roman" panose="02020603050405020304" pitchFamily="18" charset="0"/>
                </a:rPr>
                <a:t>10</a:t>
              </a:r>
              <a:endParaRPr lang="en-US" sz="2800" dirty="0">
                <a:solidFill>
                  <a:srgbClr val="0000FF"/>
                </a:solidFill>
              </a:endParaRPr>
            </a:p>
          </p:txBody>
        </p:sp>
        <p:cxnSp>
          <p:nvCxnSpPr>
            <p:cNvPr id="99" name="Straight Connector 98"/>
            <p:cNvCxnSpPr/>
            <p:nvPr/>
          </p:nvCxnSpPr>
          <p:spPr>
            <a:xfrm>
              <a:off x="11067724" y="5920282"/>
              <a:ext cx="646331" cy="0"/>
            </a:xfrm>
            <a:prstGeom prst="line">
              <a:avLst/>
            </a:prstGeom>
            <a:ln w="762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0" name="Group 99"/>
          <p:cNvGrpSpPr/>
          <p:nvPr/>
        </p:nvGrpSpPr>
        <p:grpSpPr>
          <a:xfrm>
            <a:off x="10689005" y="2830213"/>
            <a:ext cx="543739" cy="1071232"/>
            <a:chOff x="10977085" y="5402909"/>
            <a:chExt cx="825880" cy="1023241"/>
          </a:xfrm>
        </p:grpSpPr>
        <p:sp>
          <p:nvSpPr>
            <p:cNvPr id="101" name="Rectangle 100"/>
            <p:cNvSpPr/>
            <p:nvPr/>
          </p:nvSpPr>
          <p:spPr>
            <a:xfrm>
              <a:off x="11092501" y="5402909"/>
              <a:ext cx="553183" cy="4997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sz="2800" b="1" dirty="0">
                  <a:solidFill>
                    <a:srgbClr val="FF9900"/>
                  </a:solidFill>
                  <a:latin typeface="Times New Roman" panose="02020603050405020304" pitchFamily="18" charset="0"/>
                </a:rPr>
                <a:t>1</a:t>
              </a:r>
              <a:endParaRPr lang="en-US" sz="2800" dirty="0">
                <a:solidFill>
                  <a:srgbClr val="FF9900"/>
                </a:solidFill>
              </a:endParaRP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10977085" y="5926370"/>
              <a:ext cx="825880" cy="4997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sz="2800" b="1" dirty="0">
                  <a:solidFill>
                    <a:srgbClr val="FF9900"/>
                  </a:solidFill>
                  <a:latin typeface="Times New Roman" panose="02020603050405020304" pitchFamily="18" charset="0"/>
                </a:rPr>
                <a:t>10</a:t>
              </a:r>
              <a:endParaRPr lang="en-US" sz="2800" dirty="0">
                <a:solidFill>
                  <a:srgbClr val="FF9900"/>
                </a:solidFill>
              </a:endParaRPr>
            </a:p>
          </p:txBody>
        </p:sp>
        <p:cxnSp>
          <p:nvCxnSpPr>
            <p:cNvPr id="103" name="Straight Connector 102"/>
            <p:cNvCxnSpPr/>
            <p:nvPr/>
          </p:nvCxnSpPr>
          <p:spPr>
            <a:xfrm>
              <a:off x="11067724" y="5920282"/>
              <a:ext cx="646331" cy="0"/>
            </a:xfrm>
            <a:prstGeom prst="line">
              <a:avLst/>
            </a:prstGeom>
            <a:ln w="7620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4" name="Text Box 142"/>
          <p:cNvSpPr txBox="1">
            <a:spLocks noChangeArrowheads="1"/>
          </p:cNvSpPr>
          <p:nvPr/>
        </p:nvSpPr>
        <p:spPr bwMode="auto">
          <a:xfrm>
            <a:off x="7082521" y="3707360"/>
            <a:ext cx="18953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9900"/>
                </a:solidFill>
                <a:latin typeface="Times New Roman" panose="02020603050405020304" pitchFamily="18" charset="0"/>
              </a:rPr>
              <a:t>= …  kg</a:t>
            </a:r>
          </a:p>
        </p:txBody>
      </p:sp>
      <p:grpSp>
        <p:nvGrpSpPr>
          <p:cNvPr id="105" name="Group 104"/>
          <p:cNvGrpSpPr/>
          <p:nvPr/>
        </p:nvGrpSpPr>
        <p:grpSpPr>
          <a:xfrm>
            <a:off x="7394630" y="3531422"/>
            <a:ext cx="543739" cy="1071232"/>
            <a:chOff x="10977085" y="5402909"/>
            <a:chExt cx="825880" cy="1023241"/>
          </a:xfrm>
        </p:grpSpPr>
        <p:sp>
          <p:nvSpPr>
            <p:cNvPr id="106" name="Rectangle 105"/>
            <p:cNvSpPr/>
            <p:nvPr/>
          </p:nvSpPr>
          <p:spPr>
            <a:xfrm>
              <a:off x="11092501" y="5402909"/>
              <a:ext cx="553183" cy="4997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sz="2800" b="1" dirty="0">
                  <a:solidFill>
                    <a:srgbClr val="FF9900"/>
                  </a:solidFill>
                  <a:latin typeface="Times New Roman" panose="02020603050405020304" pitchFamily="18" charset="0"/>
                </a:rPr>
                <a:t>1</a:t>
              </a:r>
              <a:endParaRPr lang="en-US" sz="2800" dirty="0">
                <a:solidFill>
                  <a:srgbClr val="FF9900"/>
                </a:solidFill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10977085" y="5926370"/>
              <a:ext cx="825880" cy="4997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sz="2800" b="1" dirty="0">
                  <a:solidFill>
                    <a:srgbClr val="FF9900"/>
                  </a:solidFill>
                  <a:latin typeface="Times New Roman" panose="02020603050405020304" pitchFamily="18" charset="0"/>
                </a:rPr>
                <a:t>10</a:t>
              </a:r>
              <a:endParaRPr lang="en-US" sz="2800" dirty="0">
                <a:solidFill>
                  <a:srgbClr val="FF9900"/>
                </a:solidFill>
              </a:endParaRPr>
            </a:p>
          </p:txBody>
        </p:sp>
        <p:cxnSp>
          <p:nvCxnSpPr>
            <p:cNvPr id="108" name="Straight Connector 107"/>
            <p:cNvCxnSpPr/>
            <p:nvPr/>
          </p:nvCxnSpPr>
          <p:spPr>
            <a:xfrm>
              <a:off x="11067724" y="5920282"/>
              <a:ext cx="646331" cy="0"/>
            </a:xfrm>
            <a:prstGeom prst="line">
              <a:avLst/>
            </a:prstGeom>
            <a:ln w="7620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Text Box 142"/>
          <p:cNvSpPr txBox="1">
            <a:spLocks noChangeArrowheads="1"/>
          </p:cNvSpPr>
          <p:nvPr/>
        </p:nvSpPr>
        <p:spPr bwMode="auto">
          <a:xfrm>
            <a:off x="8745177" y="3691446"/>
            <a:ext cx="18953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FF9900"/>
                </a:solidFill>
                <a:latin typeface="Times New Roman" panose="02020603050405020304" pitchFamily="18" charset="0"/>
              </a:rPr>
              <a:t>= …  hg</a:t>
            </a:r>
          </a:p>
        </p:txBody>
      </p:sp>
      <p:grpSp>
        <p:nvGrpSpPr>
          <p:cNvPr id="110" name="Group 109"/>
          <p:cNvGrpSpPr/>
          <p:nvPr/>
        </p:nvGrpSpPr>
        <p:grpSpPr>
          <a:xfrm>
            <a:off x="9063714" y="3529764"/>
            <a:ext cx="543739" cy="1071232"/>
            <a:chOff x="10977085" y="5402909"/>
            <a:chExt cx="825880" cy="1023241"/>
          </a:xfrm>
        </p:grpSpPr>
        <p:sp>
          <p:nvSpPr>
            <p:cNvPr id="111" name="Rectangle 110"/>
            <p:cNvSpPr/>
            <p:nvPr/>
          </p:nvSpPr>
          <p:spPr>
            <a:xfrm>
              <a:off x="11092501" y="5402909"/>
              <a:ext cx="553183" cy="4997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sz="2800" b="1" dirty="0">
                  <a:solidFill>
                    <a:srgbClr val="FF9900"/>
                  </a:solidFill>
                  <a:latin typeface="Times New Roman" panose="02020603050405020304" pitchFamily="18" charset="0"/>
                </a:rPr>
                <a:t>1</a:t>
              </a:r>
              <a:endParaRPr lang="en-US" sz="2800" dirty="0">
                <a:solidFill>
                  <a:srgbClr val="FF9900"/>
                </a:solidFill>
              </a:endParaRPr>
            </a:p>
          </p:txBody>
        </p:sp>
        <p:sp>
          <p:nvSpPr>
            <p:cNvPr id="112" name="Rectangle 111"/>
            <p:cNvSpPr/>
            <p:nvPr/>
          </p:nvSpPr>
          <p:spPr>
            <a:xfrm>
              <a:off x="10977085" y="5926370"/>
              <a:ext cx="825880" cy="49978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en-US" sz="2800" b="1" dirty="0">
                  <a:solidFill>
                    <a:srgbClr val="FF9900"/>
                  </a:solidFill>
                  <a:latin typeface="Times New Roman" panose="02020603050405020304" pitchFamily="18" charset="0"/>
                </a:rPr>
                <a:t>10</a:t>
              </a:r>
              <a:endParaRPr lang="en-US" sz="2800" dirty="0">
                <a:solidFill>
                  <a:srgbClr val="FF9900"/>
                </a:solidFill>
              </a:endParaRPr>
            </a:p>
          </p:txBody>
        </p:sp>
        <p:cxnSp>
          <p:nvCxnSpPr>
            <p:cNvPr id="113" name="Straight Connector 112"/>
            <p:cNvCxnSpPr/>
            <p:nvPr/>
          </p:nvCxnSpPr>
          <p:spPr>
            <a:xfrm>
              <a:off x="11067724" y="5920282"/>
              <a:ext cx="646331" cy="0"/>
            </a:xfrm>
            <a:prstGeom prst="line">
              <a:avLst/>
            </a:prstGeom>
            <a:ln w="76200">
              <a:solidFill>
                <a:srgbClr val="FF99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84421229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35">
            <a:extLst>
              <a:ext uri="{FF2B5EF4-FFF2-40B4-BE49-F238E27FC236}">
                <a16:creationId xmlns:a16="http://schemas.microsoft.com/office/drawing/2014/main" id="{FFA9E99F-0BC2-44D5-BBE7-FC22166395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136" y="466344"/>
            <a:ext cx="1130503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cs typeface="Arial" panose="020B0604020202020204" pitchFamily="34" charset="0"/>
              </a:rPr>
              <a:t>	Quan </a:t>
            </a:r>
            <a:r>
              <a:rPr lang="en-US" altLang="en-US" sz="4000" b="1" dirty="0" err="1">
                <a:cs typeface="Arial" panose="020B0604020202020204" pitchFamily="34" charset="0"/>
              </a:rPr>
              <a:t>hệ</a:t>
            </a:r>
            <a:r>
              <a:rPr lang="en-US" altLang="en-US" sz="4000" b="1" dirty="0"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cs typeface="Arial" panose="020B0604020202020204" pitchFamily="34" charset="0"/>
              </a:rPr>
              <a:t>giữa</a:t>
            </a:r>
            <a:r>
              <a:rPr lang="en-US" altLang="en-US" sz="4000" b="1" dirty="0"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cs typeface="Arial" panose="020B0604020202020204" pitchFamily="34" charset="0"/>
              </a:rPr>
              <a:t>các</a:t>
            </a:r>
            <a:r>
              <a:rPr lang="en-US" altLang="en-US" sz="4000" b="1" dirty="0"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cs typeface="Arial" panose="020B0604020202020204" pitchFamily="34" charset="0"/>
              </a:rPr>
              <a:t>đơn</a:t>
            </a:r>
            <a:r>
              <a:rPr lang="en-US" altLang="en-US" sz="4000" b="1" dirty="0"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cs typeface="Arial" panose="020B0604020202020204" pitchFamily="34" charset="0"/>
              </a:rPr>
              <a:t>vị</a:t>
            </a:r>
            <a:r>
              <a:rPr lang="en-US" altLang="en-US" sz="4000" b="1" dirty="0"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cs typeface="Arial" panose="020B0604020202020204" pitchFamily="34" charset="0"/>
              </a:rPr>
              <a:t>đo</a:t>
            </a:r>
            <a:r>
              <a:rPr lang="en-US" altLang="en-US" sz="4000" b="1" dirty="0"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cs typeface="Arial" panose="020B0604020202020204" pitchFamily="34" charset="0"/>
              </a:rPr>
              <a:t>khối</a:t>
            </a:r>
            <a:r>
              <a:rPr lang="en-US" altLang="en-US" sz="4000" b="1" dirty="0"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cs typeface="Arial" panose="020B0604020202020204" pitchFamily="34" charset="0"/>
              </a:rPr>
              <a:t>lượng</a:t>
            </a:r>
            <a:r>
              <a:rPr lang="en-US" altLang="en-US" sz="4000" b="1" dirty="0"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cs typeface="Arial" panose="020B0604020202020204" pitchFamily="34" charset="0"/>
              </a:rPr>
              <a:t>thường</a:t>
            </a:r>
            <a:r>
              <a:rPr lang="en-US" altLang="en-US" sz="4000" b="1" dirty="0">
                <a:cs typeface="Arial" panose="020B0604020202020204" pitchFamily="34" charset="0"/>
              </a:rPr>
              <a:t> </a:t>
            </a:r>
            <a:r>
              <a:rPr lang="en-US" altLang="en-US" sz="4000" b="1" dirty="0" err="1">
                <a:cs typeface="Arial" panose="020B0604020202020204" pitchFamily="34" charset="0"/>
              </a:rPr>
              <a:t>dùng</a:t>
            </a:r>
            <a:r>
              <a:rPr lang="en-US" altLang="en-US" sz="4000" b="1" dirty="0">
                <a:cs typeface="Arial" panose="020B0604020202020204" pitchFamily="34" charset="0"/>
              </a:rPr>
              <a:t>:</a:t>
            </a:r>
          </a:p>
        </p:txBody>
      </p:sp>
      <p:sp>
        <p:nvSpPr>
          <p:cNvPr id="3081" name="Rectangle 36">
            <a:extLst>
              <a:ext uri="{FF2B5EF4-FFF2-40B4-BE49-F238E27FC236}">
                <a16:creationId xmlns:a16="http://schemas.microsoft.com/office/drawing/2014/main" id="{F79502D7-2988-48E5-BB59-E66644FFCF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3684" y="3233618"/>
            <a:ext cx="810463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4000" b="1" dirty="0">
                <a:solidFill>
                  <a:srgbClr val="0000FF"/>
                </a:solidFill>
                <a:cs typeface="Arial" panose="020B0604020202020204" pitchFamily="34" charset="0"/>
              </a:rPr>
              <a:t>1 </a:t>
            </a:r>
            <a:r>
              <a:rPr lang="en-US" altLang="en-US" sz="4000" b="1" dirty="0" err="1">
                <a:solidFill>
                  <a:srgbClr val="0000FF"/>
                </a:solidFill>
                <a:cs typeface="Arial" panose="020B0604020202020204" pitchFamily="34" charset="0"/>
              </a:rPr>
              <a:t>tạ</a:t>
            </a:r>
            <a:r>
              <a:rPr lang="en-US" altLang="en-US" sz="4000" b="1" dirty="0">
                <a:solidFill>
                  <a:srgbClr val="0000FF"/>
                </a:solidFill>
                <a:cs typeface="Arial" panose="020B0604020202020204" pitchFamily="34" charset="0"/>
              </a:rPr>
              <a:t> = …….. </a:t>
            </a:r>
            <a:r>
              <a:rPr lang="en-US" altLang="en-US" sz="4000" b="1" dirty="0" err="1">
                <a:solidFill>
                  <a:srgbClr val="0000FF"/>
                </a:solidFill>
                <a:cs typeface="Arial" panose="020B0604020202020204" pitchFamily="34" charset="0"/>
              </a:rPr>
              <a:t>tấn</a:t>
            </a:r>
            <a:r>
              <a:rPr lang="en-US" altLang="en-US" sz="4000" b="1" dirty="0">
                <a:solidFill>
                  <a:srgbClr val="0000FF"/>
                </a:solidFill>
                <a:cs typeface="Arial" panose="020B0604020202020204" pitchFamily="34" charset="0"/>
              </a:rPr>
              <a:t>   = …… </a:t>
            </a:r>
            <a:r>
              <a:rPr lang="en-US" altLang="en-US" sz="4000" b="1" dirty="0" err="1">
                <a:solidFill>
                  <a:srgbClr val="0000FF"/>
                </a:solidFill>
                <a:cs typeface="Arial" panose="020B0604020202020204" pitchFamily="34" charset="0"/>
              </a:rPr>
              <a:t>tấn</a:t>
            </a:r>
            <a:r>
              <a:rPr lang="en-US" altLang="en-US" sz="4000" b="1" dirty="0">
                <a:solidFill>
                  <a:srgbClr val="0000FF"/>
                </a:solidFill>
                <a:cs typeface="Arial" panose="020B0604020202020204" pitchFamily="34" charset="0"/>
              </a:rPr>
              <a:t>  </a:t>
            </a:r>
          </a:p>
        </p:txBody>
      </p:sp>
      <p:sp>
        <p:nvSpPr>
          <p:cNvPr id="3082" name="Rectangle 37">
            <a:extLst>
              <a:ext uri="{FF2B5EF4-FFF2-40B4-BE49-F238E27FC236}">
                <a16:creationId xmlns:a16="http://schemas.microsoft.com/office/drawing/2014/main" id="{E434C3F9-42F4-4044-B7CB-639B018921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0928" y="2061467"/>
            <a:ext cx="740968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4000" b="1" dirty="0">
                <a:solidFill>
                  <a:srgbClr val="0000FF"/>
                </a:solidFill>
                <a:cs typeface="Arial" panose="020B0604020202020204" pitchFamily="34" charset="0"/>
              </a:rPr>
              <a:t>1 kg = ……... </a:t>
            </a:r>
            <a:r>
              <a:rPr lang="en-US" altLang="en-US" sz="4000" b="1" dirty="0" err="1">
                <a:solidFill>
                  <a:srgbClr val="0000FF"/>
                </a:solidFill>
                <a:cs typeface="Arial" panose="020B0604020202020204" pitchFamily="34" charset="0"/>
              </a:rPr>
              <a:t>tấn</a:t>
            </a:r>
            <a:r>
              <a:rPr lang="en-US" altLang="en-US" sz="4000" b="1" dirty="0">
                <a:solidFill>
                  <a:srgbClr val="0000FF"/>
                </a:solidFill>
                <a:cs typeface="Arial" panose="020B0604020202020204" pitchFamily="34" charset="0"/>
              </a:rPr>
              <a:t> = ……… </a:t>
            </a:r>
            <a:r>
              <a:rPr lang="en-US" altLang="en-US" sz="4000" b="1" dirty="0" err="1">
                <a:solidFill>
                  <a:srgbClr val="0000FF"/>
                </a:solidFill>
                <a:cs typeface="Arial" panose="020B0604020202020204" pitchFamily="34" charset="0"/>
              </a:rPr>
              <a:t>tấn</a:t>
            </a:r>
            <a:r>
              <a:rPr lang="en-US" altLang="en-US" sz="4000" b="1" dirty="0">
                <a:solidFill>
                  <a:srgbClr val="0000FF"/>
                </a:solidFill>
                <a:cs typeface="Arial" panose="020B0604020202020204" pitchFamily="34" charset="0"/>
              </a:rPr>
              <a:t>        </a:t>
            </a:r>
          </a:p>
        </p:txBody>
      </p:sp>
      <p:sp>
        <p:nvSpPr>
          <p:cNvPr id="3083" name="Rectangle 38">
            <a:extLst>
              <a:ext uri="{FF2B5EF4-FFF2-40B4-BE49-F238E27FC236}">
                <a16:creationId xmlns:a16="http://schemas.microsoft.com/office/drawing/2014/main" id="{B859343D-9728-4A5E-BCA6-DDF94D71C7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0928" y="4423602"/>
            <a:ext cx="7719918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4000" b="1" dirty="0">
                <a:solidFill>
                  <a:srgbClr val="0000FF"/>
                </a:solidFill>
                <a:cs typeface="Arial" panose="020B0604020202020204" pitchFamily="34" charset="0"/>
              </a:rPr>
              <a:t>1 kg = ……… </a:t>
            </a:r>
            <a:r>
              <a:rPr lang="en-US" altLang="en-US" sz="4000" b="1" dirty="0" err="1">
                <a:solidFill>
                  <a:srgbClr val="0000FF"/>
                </a:solidFill>
                <a:cs typeface="Arial" panose="020B0604020202020204" pitchFamily="34" charset="0"/>
              </a:rPr>
              <a:t>tạ</a:t>
            </a:r>
            <a:r>
              <a:rPr lang="en-US" altLang="en-US" sz="4000" b="1" dirty="0">
                <a:solidFill>
                  <a:srgbClr val="0000FF"/>
                </a:solidFill>
                <a:cs typeface="Arial" panose="020B0604020202020204" pitchFamily="34" charset="0"/>
              </a:rPr>
              <a:t> = …….. </a:t>
            </a:r>
            <a:r>
              <a:rPr lang="en-US" altLang="en-US" sz="4000" b="1" dirty="0" err="1">
                <a:solidFill>
                  <a:srgbClr val="0000FF"/>
                </a:solidFill>
                <a:cs typeface="Arial" panose="020B0604020202020204" pitchFamily="34" charset="0"/>
              </a:rPr>
              <a:t>tạ</a:t>
            </a:r>
            <a:r>
              <a:rPr lang="en-US" altLang="en-US" sz="4000" b="1" dirty="0">
                <a:solidFill>
                  <a:srgbClr val="0000FF"/>
                </a:solidFill>
                <a:cs typeface="Arial" panose="020B0604020202020204" pitchFamily="34" charset="0"/>
              </a:rPr>
              <a:t>    </a:t>
            </a:r>
            <a:endParaRPr lang="en-US" altLang="en-US" sz="4000" b="1" dirty="0">
              <a:solidFill>
                <a:srgbClr val="0000FF"/>
              </a:solidFill>
              <a:cs typeface="Arial" panose="020B0604020202020204" pitchFamily="34" charset="0"/>
              <a:sym typeface="Times New Roman" panose="02020603050405020304" pitchFamily="18" charset="0"/>
            </a:endParaRPr>
          </a:p>
        </p:txBody>
      </p:sp>
      <p:sp>
        <p:nvSpPr>
          <p:cNvPr id="3084" name="TextBox 40">
            <a:extLst>
              <a:ext uri="{FF2B5EF4-FFF2-40B4-BE49-F238E27FC236}">
                <a16:creationId xmlns:a16="http://schemas.microsoft.com/office/drawing/2014/main" id="{C5DE0CCA-A4E9-443A-8151-79C6206B2C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3795" y="3233618"/>
            <a:ext cx="952416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008000"/>
                </a:solidFill>
                <a:cs typeface="Arial" panose="020B0604020202020204" pitchFamily="34" charset="0"/>
              </a:rPr>
              <a:t>0,1</a:t>
            </a:r>
          </a:p>
        </p:txBody>
      </p:sp>
      <p:sp>
        <p:nvSpPr>
          <p:cNvPr id="3085" name="TextBox 44">
            <a:extLst>
              <a:ext uri="{FF2B5EF4-FFF2-40B4-BE49-F238E27FC236}">
                <a16:creationId xmlns:a16="http://schemas.microsoft.com/office/drawing/2014/main" id="{867035B8-EBC1-4537-93F7-B6C7293C1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33910" y="2042660"/>
            <a:ext cx="1499045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008000"/>
                </a:solidFill>
                <a:cs typeface="Arial" panose="020B0604020202020204" pitchFamily="34" charset="0"/>
              </a:rPr>
              <a:t>0,001</a:t>
            </a:r>
          </a:p>
        </p:txBody>
      </p:sp>
      <p:sp>
        <p:nvSpPr>
          <p:cNvPr id="3086" name="TextBox 46">
            <a:extLst>
              <a:ext uri="{FF2B5EF4-FFF2-40B4-BE49-F238E27FC236}">
                <a16:creationId xmlns:a16="http://schemas.microsoft.com/office/drawing/2014/main" id="{3FE8001D-A1A8-4849-8EAA-294A75FFBF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2240" y="4406648"/>
            <a:ext cx="1317175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008000"/>
                </a:solidFill>
                <a:cs typeface="Arial" panose="020B0604020202020204" pitchFamily="34" charset="0"/>
              </a:rPr>
              <a:t>0,01  </a:t>
            </a:r>
          </a:p>
        </p:txBody>
      </p:sp>
      <p:sp>
        <p:nvSpPr>
          <p:cNvPr id="3087" name="TextBox 47">
            <a:extLst>
              <a:ext uri="{FF2B5EF4-FFF2-40B4-BE49-F238E27FC236}">
                <a16:creationId xmlns:a16="http://schemas.microsoft.com/office/drawing/2014/main" id="{7289A0CE-5F08-4BE6-8D37-83DF3FF42F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7504" y="5683770"/>
            <a:ext cx="651357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r>
              <a:rPr lang="en-US" altLang="en-US" sz="4000" b="1" dirty="0">
                <a:solidFill>
                  <a:srgbClr val="0000FF"/>
                </a:solidFill>
                <a:cs typeface="Arial" panose="020B0604020202020204" pitchFamily="34" charset="0"/>
              </a:rPr>
              <a:t>1g = ……… kg = ……… kg    </a:t>
            </a:r>
          </a:p>
        </p:txBody>
      </p:sp>
      <p:sp>
        <p:nvSpPr>
          <p:cNvPr id="3088" name="TextBox 50">
            <a:extLst>
              <a:ext uri="{FF2B5EF4-FFF2-40B4-BE49-F238E27FC236}">
                <a16:creationId xmlns:a16="http://schemas.microsoft.com/office/drawing/2014/main" id="{5553FBA7-BAA9-4856-942B-93ECB57E91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35191" y="5666816"/>
            <a:ext cx="1537648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008000"/>
                </a:solidFill>
                <a:cs typeface="Arial" panose="020B0604020202020204" pitchFamily="34" charset="0"/>
              </a:rPr>
              <a:t>0,001  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F06E7366-9A6C-471D-9406-3BFBF59CC470}"/>
              </a:ext>
            </a:extLst>
          </p:cNvPr>
          <p:cNvGrpSpPr/>
          <p:nvPr/>
        </p:nvGrpSpPr>
        <p:grpSpPr>
          <a:xfrm>
            <a:off x="3769269" y="1726503"/>
            <a:ext cx="1499045" cy="1368170"/>
            <a:chOff x="5458679" y="4689535"/>
            <a:chExt cx="1393371" cy="1368170"/>
          </a:xfrm>
          <a:solidFill>
            <a:schemeClr val="bg1"/>
          </a:solidFill>
        </p:grpSpPr>
        <p:sp>
          <p:nvSpPr>
            <p:cNvPr id="20" name="Text Box 12">
              <a:extLst>
                <a:ext uri="{FF2B5EF4-FFF2-40B4-BE49-F238E27FC236}">
                  <a16:creationId xmlns:a16="http://schemas.microsoft.com/office/drawing/2014/main" id="{81D8FB66-4518-46EC-95B1-F7579BC9E49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9156" y="4689535"/>
              <a:ext cx="952416" cy="70788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4000" b="1" dirty="0">
                  <a:solidFill>
                    <a:srgbClr val="FF0066"/>
                  </a:solidFill>
                </a:rPr>
                <a:t>1</a:t>
              </a:r>
            </a:p>
          </p:txBody>
        </p:sp>
        <p:sp>
          <p:nvSpPr>
            <p:cNvPr id="21" name="Text Box 12">
              <a:extLst>
                <a:ext uri="{FF2B5EF4-FFF2-40B4-BE49-F238E27FC236}">
                  <a16:creationId xmlns:a16="http://schemas.microsoft.com/office/drawing/2014/main" id="{926A5B02-1479-49BB-8C0F-A479570C60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58679" y="5349819"/>
              <a:ext cx="1393371" cy="70788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4000" b="1" dirty="0">
                  <a:solidFill>
                    <a:srgbClr val="FF0066"/>
                  </a:solidFill>
                </a:rPr>
                <a:t>1000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627EE221-E5F3-4E6B-91F8-A54A2FA964C4}"/>
                </a:ext>
              </a:extLst>
            </p:cNvPr>
            <p:cNvCxnSpPr>
              <a:cxnSpLocks/>
            </p:cNvCxnSpPr>
            <p:nvPr/>
          </p:nvCxnSpPr>
          <p:spPr>
            <a:xfrm>
              <a:off x="5679157" y="5362458"/>
              <a:ext cx="952416" cy="0"/>
            </a:xfrm>
            <a:prstGeom prst="line">
              <a:avLst/>
            </a:prstGeom>
            <a:grpFill/>
            <a:ln w="76200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0C1CEBB-C33E-4CF9-BDA5-4218F7834677}"/>
              </a:ext>
            </a:extLst>
          </p:cNvPr>
          <p:cNvGrpSpPr/>
          <p:nvPr/>
        </p:nvGrpSpPr>
        <p:grpSpPr>
          <a:xfrm>
            <a:off x="3441042" y="5385339"/>
            <a:ext cx="1505861" cy="1368170"/>
            <a:chOff x="5458679" y="4689535"/>
            <a:chExt cx="1505861" cy="1368170"/>
          </a:xfrm>
          <a:solidFill>
            <a:schemeClr val="bg1"/>
          </a:solidFill>
        </p:grpSpPr>
        <p:sp>
          <p:nvSpPr>
            <p:cNvPr id="25" name="Text Box 12">
              <a:extLst>
                <a:ext uri="{FF2B5EF4-FFF2-40B4-BE49-F238E27FC236}">
                  <a16:creationId xmlns:a16="http://schemas.microsoft.com/office/drawing/2014/main" id="{53804097-8BD2-435F-8C54-106D19AB9B2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9156" y="4689535"/>
              <a:ext cx="952416" cy="70788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4000" b="1" dirty="0">
                  <a:solidFill>
                    <a:srgbClr val="FF0066"/>
                  </a:solidFill>
                </a:rPr>
                <a:t>1</a:t>
              </a:r>
            </a:p>
          </p:txBody>
        </p:sp>
        <p:sp>
          <p:nvSpPr>
            <p:cNvPr id="26" name="Text Box 12">
              <a:extLst>
                <a:ext uri="{FF2B5EF4-FFF2-40B4-BE49-F238E27FC236}">
                  <a16:creationId xmlns:a16="http://schemas.microsoft.com/office/drawing/2014/main" id="{610E22DF-E4B0-4406-990A-B12E09D445A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58679" y="5349819"/>
              <a:ext cx="1505861" cy="70788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4000" b="1" dirty="0">
                  <a:solidFill>
                    <a:srgbClr val="FF0066"/>
                  </a:solidFill>
                </a:rPr>
                <a:t>1000</a:t>
              </a: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4264D7BE-D1A2-4369-A548-39934A9F2E55}"/>
                </a:ext>
              </a:extLst>
            </p:cNvPr>
            <p:cNvCxnSpPr>
              <a:cxnSpLocks/>
            </p:cNvCxnSpPr>
            <p:nvPr/>
          </p:nvCxnSpPr>
          <p:spPr>
            <a:xfrm>
              <a:off x="5679157" y="5362458"/>
              <a:ext cx="952416" cy="0"/>
            </a:xfrm>
            <a:prstGeom prst="line">
              <a:avLst/>
            </a:prstGeom>
            <a:grpFill/>
            <a:ln w="76200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31EED49-226A-406C-B46C-FFCF22523A3F}"/>
              </a:ext>
            </a:extLst>
          </p:cNvPr>
          <p:cNvGrpSpPr/>
          <p:nvPr/>
        </p:nvGrpSpPr>
        <p:grpSpPr>
          <a:xfrm>
            <a:off x="3575304" y="2955728"/>
            <a:ext cx="1371599" cy="1297986"/>
            <a:chOff x="5372464" y="4689535"/>
            <a:chExt cx="1371599" cy="1368170"/>
          </a:xfrm>
          <a:solidFill>
            <a:schemeClr val="bg1"/>
          </a:solidFill>
        </p:grpSpPr>
        <p:sp>
          <p:nvSpPr>
            <p:cNvPr id="29" name="Text Box 12">
              <a:extLst>
                <a:ext uri="{FF2B5EF4-FFF2-40B4-BE49-F238E27FC236}">
                  <a16:creationId xmlns:a16="http://schemas.microsoft.com/office/drawing/2014/main" id="{F3FA61A7-BABE-4110-8515-D48BCCE07E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8917" y="4689535"/>
              <a:ext cx="952416" cy="70788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4000" b="1" dirty="0">
                  <a:solidFill>
                    <a:srgbClr val="FF0066"/>
                  </a:solidFill>
                </a:rPr>
                <a:t>1</a:t>
              </a:r>
            </a:p>
          </p:txBody>
        </p:sp>
        <p:sp>
          <p:nvSpPr>
            <p:cNvPr id="30" name="Text Box 12">
              <a:extLst>
                <a:ext uri="{FF2B5EF4-FFF2-40B4-BE49-F238E27FC236}">
                  <a16:creationId xmlns:a16="http://schemas.microsoft.com/office/drawing/2014/main" id="{6BB12AB9-4210-46A3-9CCA-A0C45F8D1C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72464" y="5349819"/>
              <a:ext cx="1371599" cy="70788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4000" b="1" dirty="0">
                  <a:solidFill>
                    <a:srgbClr val="FF0066"/>
                  </a:solidFill>
                </a:rPr>
                <a:t>10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D66095D3-8327-4B7A-B332-6CECAFF1C85E}"/>
                </a:ext>
              </a:extLst>
            </p:cNvPr>
            <p:cNvCxnSpPr>
              <a:cxnSpLocks/>
            </p:cNvCxnSpPr>
            <p:nvPr/>
          </p:nvCxnSpPr>
          <p:spPr>
            <a:xfrm>
              <a:off x="5679157" y="5362458"/>
              <a:ext cx="731938" cy="0"/>
            </a:xfrm>
            <a:prstGeom prst="line">
              <a:avLst/>
            </a:prstGeom>
            <a:grpFill/>
            <a:ln w="76200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AA04A2CC-AA8C-4D6C-A827-3739AAD0E505}"/>
              </a:ext>
            </a:extLst>
          </p:cNvPr>
          <p:cNvGrpSpPr/>
          <p:nvPr/>
        </p:nvGrpSpPr>
        <p:grpSpPr>
          <a:xfrm>
            <a:off x="3771758" y="4166385"/>
            <a:ext cx="1501298" cy="1368170"/>
            <a:chOff x="5456427" y="4689535"/>
            <a:chExt cx="1501298" cy="1368170"/>
          </a:xfrm>
          <a:solidFill>
            <a:schemeClr val="bg1"/>
          </a:solidFill>
        </p:grpSpPr>
        <p:sp>
          <p:nvSpPr>
            <p:cNvPr id="33" name="Text Box 12">
              <a:extLst>
                <a:ext uri="{FF2B5EF4-FFF2-40B4-BE49-F238E27FC236}">
                  <a16:creationId xmlns:a16="http://schemas.microsoft.com/office/drawing/2014/main" id="{87A94589-D88E-40E8-A739-62BC1C7FC82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79156" y="4689535"/>
              <a:ext cx="952416" cy="70788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4000" b="1" dirty="0">
                  <a:solidFill>
                    <a:srgbClr val="FF0066"/>
                  </a:solidFill>
                </a:rPr>
                <a:t>1</a:t>
              </a:r>
            </a:p>
          </p:txBody>
        </p:sp>
        <p:sp>
          <p:nvSpPr>
            <p:cNvPr id="34" name="Text Box 12">
              <a:extLst>
                <a:ext uri="{FF2B5EF4-FFF2-40B4-BE49-F238E27FC236}">
                  <a16:creationId xmlns:a16="http://schemas.microsoft.com/office/drawing/2014/main" id="{CB6711E5-B429-4399-AF4F-9CAB355265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56427" y="5349819"/>
              <a:ext cx="1501298" cy="707886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4000" b="1" dirty="0">
                  <a:solidFill>
                    <a:srgbClr val="FF0066"/>
                  </a:solidFill>
                </a:rPr>
                <a:t>100</a:t>
              </a:r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7C1EAE12-9DAC-42B8-8CF2-EDB62D2B6590}"/>
                </a:ext>
              </a:extLst>
            </p:cNvPr>
            <p:cNvCxnSpPr>
              <a:cxnSpLocks/>
            </p:cNvCxnSpPr>
            <p:nvPr/>
          </p:nvCxnSpPr>
          <p:spPr>
            <a:xfrm>
              <a:off x="5679157" y="5362458"/>
              <a:ext cx="952416" cy="0"/>
            </a:xfrm>
            <a:prstGeom prst="line">
              <a:avLst/>
            </a:prstGeom>
            <a:grpFill/>
            <a:ln w="76200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3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1" grpId="0"/>
      <p:bldP spid="3082" grpId="0"/>
      <p:bldP spid="3083" grpId="0"/>
      <p:bldP spid="3084" grpId="0" animBg="1"/>
      <p:bldP spid="3085" grpId="0" animBg="1"/>
      <p:bldP spid="3086" grpId="0" animBg="1"/>
      <p:bldP spid="3087" grpId="0"/>
      <p:bldP spid="308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996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719072" y="1472184"/>
            <a:ext cx="903427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2105740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9">
            <a:extLst>
              <a:ext uri="{FF2B5EF4-FFF2-40B4-BE49-F238E27FC236}">
                <a16:creationId xmlns:a16="http://schemas.microsoft.com/office/drawing/2014/main" id="{D08C6D53-6DCC-4E20-B4F7-F2117A6E18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3283" y="2456688"/>
            <a:ext cx="1981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>
                <a:latin typeface="Times New Roman" panose="02020603050405020304" pitchFamily="18" charset="0"/>
              </a:rPr>
              <a:t>          </a:t>
            </a:r>
          </a:p>
        </p:txBody>
      </p:sp>
      <p:sp>
        <p:nvSpPr>
          <p:cNvPr id="7171" name="Text Box 19">
            <a:extLst>
              <a:ext uri="{FF2B5EF4-FFF2-40B4-BE49-F238E27FC236}">
                <a16:creationId xmlns:a16="http://schemas.microsoft.com/office/drawing/2014/main" id="{16AE0A34-0173-43C7-AFF4-968A813101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7083" y="4423601"/>
            <a:ext cx="609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4000">
              <a:latin typeface="Times New Roman" panose="02020603050405020304" pitchFamily="18" charset="0"/>
            </a:endParaRPr>
          </a:p>
        </p:txBody>
      </p:sp>
      <p:sp>
        <p:nvSpPr>
          <p:cNvPr id="7200" name="Rectangle 286">
            <a:extLst>
              <a:ext uri="{FF2B5EF4-FFF2-40B4-BE49-F238E27FC236}">
                <a16:creationId xmlns:a16="http://schemas.microsoft.com/office/drawing/2014/main" id="{04F22D88-DDF3-44EF-98C8-5EBF262CC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9283" y="2301113"/>
            <a:ext cx="2971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0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Rectangle 307">
            <a:extLst>
              <a:ext uri="{FF2B5EF4-FFF2-40B4-BE49-F238E27FC236}">
                <a16:creationId xmlns:a16="http://schemas.microsoft.com/office/drawing/2014/main" id="{3D2D734A-BD90-4AB5-BCD1-0CC5A8899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438" y="2006041"/>
            <a:ext cx="1129569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None/>
            </a:pP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7" name="Rectangle 311">
            <a:extLst>
              <a:ext uri="{FF2B5EF4-FFF2-40B4-BE49-F238E27FC236}">
                <a16:creationId xmlns:a16="http://schemas.microsoft.com/office/drawing/2014/main" id="{F30C6945-246F-4EAD-978B-B8C71A0323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332" y="3958443"/>
            <a:ext cx="8431076" cy="843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5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132 kg =             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8" name="Rectangle 312">
            <a:extLst>
              <a:ext uri="{FF2B5EF4-FFF2-40B4-BE49-F238E27FC236}">
                <a16:creationId xmlns:a16="http://schemas.microsoft.com/office/drawing/2014/main" id="{E23CF262-5FDF-4704-888B-5FA9DFF33D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0103" y="2882457"/>
            <a:ext cx="5820121" cy="843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132kg = ………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69" name="Rectangle 341">
            <a:extLst>
              <a:ext uri="{FF2B5EF4-FFF2-40B4-BE49-F238E27FC236}">
                <a16:creationId xmlns:a16="http://schemas.microsoft.com/office/drawing/2014/main" id="{616757B4-8879-4B2D-A6C3-614D014232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8626" y="5313738"/>
            <a:ext cx="7273114" cy="795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alt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5 </a:t>
            </a:r>
            <a:r>
              <a:rPr lang="en-US" altLang="en-US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r>
              <a:rPr lang="en-US" alt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132 kg = 5,132 </a:t>
            </a:r>
            <a:r>
              <a:rPr lang="en-US" altLang="en-US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r>
              <a:rPr lang="en-US" alt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206" name="Rectangle 342">
            <a:extLst>
              <a:ext uri="{FF2B5EF4-FFF2-40B4-BE49-F238E27FC236}">
                <a16:creationId xmlns:a16="http://schemas.microsoft.com/office/drawing/2014/main" id="{485064F4-1FC3-4893-BF09-E8DC116362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6883" y="4742688"/>
            <a:ext cx="10668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18473" name="Text Box 63">
            <a:extLst>
              <a:ext uri="{FF2B5EF4-FFF2-40B4-BE49-F238E27FC236}">
                <a16:creationId xmlns:a16="http://schemas.microsoft.com/office/drawing/2014/main" id="{AEB4009E-F683-419E-8388-04BF814F57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0224" y="4020866"/>
            <a:ext cx="287111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5,132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endParaRPr lang="en-US" alt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5" name="Group 85">
            <a:extLst>
              <a:ext uri="{FF2B5EF4-FFF2-40B4-BE49-F238E27FC236}">
                <a16:creationId xmlns:a16="http://schemas.microsoft.com/office/drawing/2014/main" id="{8EB77C58-C58F-4DE9-8BF4-4320204043B1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08250528"/>
              </p:ext>
            </p:extLst>
          </p:nvPr>
        </p:nvGraphicFramePr>
        <p:xfrm>
          <a:off x="348283" y="633956"/>
          <a:ext cx="11495433" cy="1194314"/>
        </p:xfrm>
        <a:graphic>
          <a:graphicData uri="http://schemas.openxmlformats.org/drawingml/2006/table">
            <a:tbl>
              <a:tblPr/>
              <a:tblGrid>
                <a:gridCol w="1612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02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45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60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6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804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369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9715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Lớn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hơn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ki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lô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-gam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Ki-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lô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-gam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Bé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hơn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ki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lô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-gam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71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tấn</a:t>
                      </a:r>
                      <a:endParaRPr kumimoji="0" lang="vi-VN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</a:t>
                      </a:r>
                      <a:endParaRPr kumimoji="0" lang="vi-VN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yến</a:t>
                      </a:r>
                      <a:endParaRPr kumimoji="0" lang="vi-VN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kg</a:t>
                      </a:r>
                      <a:endParaRPr kumimoji="0" lang="vi-VN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hg</a:t>
                      </a:r>
                      <a:endParaRPr kumimoji="0" lang="vi-VN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dag</a:t>
                      </a:r>
                      <a:endParaRPr kumimoji="0" lang="vi-VN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kumimoji="0" lang="vi-VN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" name="Rectangle 307">
            <a:extLst>
              <a:ext uri="{FF2B5EF4-FFF2-40B4-BE49-F238E27FC236}">
                <a16:creationId xmlns:a16="http://schemas.microsoft.com/office/drawing/2014/main" id="{7CFD4E62-97A9-4D2A-879E-8AF93A2607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438" y="2005729"/>
            <a:ext cx="11295690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None/>
            </a:pP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6C30417-A070-4081-B823-31B1F8EF4B16}"/>
              </a:ext>
            </a:extLst>
          </p:cNvPr>
          <p:cNvGrpSpPr/>
          <p:nvPr/>
        </p:nvGrpSpPr>
        <p:grpSpPr>
          <a:xfrm>
            <a:off x="5874975" y="3747044"/>
            <a:ext cx="1843372" cy="1384443"/>
            <a:chOff x="9457721" y="2756639"/>
            <a:chExt cx="1843372" cy="1384443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270B592B-80A4-4553-9323-D163C9A18D49}"/>
                </a:ext>
              </a:extLst>
            </p:cNvPr>
            <p:cNvGrpSpPr/>
            <p:nvPr/>
          </p:nvGrpSpPr>
          <p:grpSpPr>
            <a:xfrm>
              <a:off x="9929494" y="2756639"/>
              <a:ext cx="1371599" cy="1384443"/>
              <a:chOff x="5451444" y="4635439"/>
              <a:chExt cx="1371599" cy="1459302"/>
            </a:xfrm>
            <a:noFill/>
          </p:grpSpPr>
          <p:sp>
            <p:nvSpPr>
              <p:cNvPr id="29" name="Text Box 12">
                <a:extLst>
                  <a:ext uri="{FF2B5EF4-FFF2-40B4-BE49-F238E27FC236}">
                    <a16:creationId xmlns:a16="http://schemas.microsoft.com/office/drawing/2014/main" id="{A651570B-7877-48BB-9AB9-46496E07CAA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61036" y="4635439"/>
                <a:ext cx="952416" cy="74616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4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132</a:t>
                </a:r>
              </a:p>
            </p:txBody>
          </p:sp>
          <p:sp>
            <p:nvSpPr>
              <p:cNvPr id="30" name="Text Box 12">
                <a:extLst>
                  <a:ext uri="{FF2B5EF4-FFF2-40B4-BE49-F238E27FC236}">
                    <a16:creationId xmlns:a16="http://schemas.microsoft.com/office/drawing/2014/main" id="{36550EF8-22F5-43D5-8163-4E6F277DA1E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51444" y="5348579"/>
                <a:ext cx="1371599" cy="74616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4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1000</a:t>
                </a:r>
              </a:p>
            </p:txBody>
          </p: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61E5511A-2400-4E96-97D5-D163BC9B5F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79157" y="5362458"/>
                <a:ext cx="916177" cy="0"/>
              </a:xfrm>
              <a:prstGeom prst="line">
                <a:avLst/>
              </a:prstGeom>
              <a:grpFill/>
              <a:ln w="762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" name="Text Box 12">
              <a:extLst>
                <a:ext uri="{FF2B5EF4-FFF2-40B4-BE49-F238E27FC236}">
                  <a16:creationId xmlns:a16="http://schemas.microsoft.com/office/drawing/2014/main" id="{A6D0A78D-E03D-4FD7-A32C-C35B4053A5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457721" y="3030503"/>
              <a:ext cx="952416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40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8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8" grpId="0"/>
      <p:bldP spid="69" grpId="0"/>
      <p:bldP spid="18473" grpId="0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9">
            <a:extLst>
              <a:ext uri="{FF2B5EF4-FFF2-40B4-BE49-F238E27FC236}">
                <a16:creationId xmlns:a16="http://schemas.microsoft.com/office/drawing/2014/main" id="{D08C6D53-6DCC-4E20-B4F7-F2117A6E18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63283" y="2456688"/>
            <a:ext cx="1981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>
                <a:latin typeface="Times New Roman" panose="02020603050405020304" pitchFamily="18" charset="0"/>
              </a:rPr>
              <a:t>          </a:t>
            </a:r>
          </a:p>
        </p:txBody>
      </p:sp>
      <p:sp>
        <p:nvSpPr>
          <p:cNvPr id="7171" name="Text Box 19">
            <a:extLst>
              <a:ext uri="{FF2B5EF4-FFF2-40B4-BE49-F238E27FC236}">
                <a16:creationId xmlns:a16="http://schemas.microsoft.com/office/drawing/2014/main" id="{16AE0A34-0173-43C7-AFF4-968A813101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7083" y="4423601"/>
            <a:ext cx="609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endParaRPr lang="en-US" altLang="en-US" sz="4000">
              <a:latin typeface="Times New Roman" panose="02020603050405020304" pitchFamily="18" charset="0"/>
            </a:endParaRPr>
          </a:p>
        </p:txBody>
      </p:sp>
      <p:sp>
        <p:nvSpPr>
          <p:cNvPr id="7200" name="Rectangle 286">
            <a:extLst>
              <a:ext uri="{FF2B5EF4-FFF2-40B4-BE49-F238E27FC236}">
                <a16:creationId xmlns:a16="http://schemas.microsoft.com/office/drawing/2014/main" id="{04F22D88-DDF3-44EF-98C8-5EBF262CCF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9283" y="2301113"/>
            <a:ext cx="2971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400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Rectangle 307">
            <a:extLst>
              <a:ext uri="{FF2B5EF4-FFF2-40B4-BE49-F238E27FC236}">
                <a16:creationId xmlns:a16="http://schemas.microsoft.com/office/drawing/2014/main" id="{3D2D734A-BD90-4AB5-BCD1-0CC5A8899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438" y="2006041"/>
            <a:ext cx="1129569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None/>
            </a:pP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67" name="Rectangle 311">
            <a:extLst>
              <a:ext uri="{FF2B5EF4-FFF2-40B4-BE49-F238E27FC236}">
                <a16:creationId xmlns:a16="http://schemas.microsoft.com/office/drawing/2014/main" id="{F30C6945-246F-4EAD-978B-B8C71A0323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332" y="3958443"/>
            <a:ext cx="8431076" cy="843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5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32 kg =             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68" name="Rectangle 312">
            <a:extLst>
              <a:ext uri="{FF2B5EF4-FFF2-40B4-BE49-F238E27FC236}">
                <a16:creationId xmlns:a16="http://schemas.microsoft.com/office/drawing/2014/main" id="{E23CF262-5FDF-4704-888B-5FA9DFF33D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30103" y="2882457"/>
            <a:ext cx="5820121" cy="843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32kg = ………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69" name="Rectangle 341">
            <a:extLst>
              <a:ext uri="{FF2B5EF4-FFF2-40B4-BE49-F238E27FC236}">
                <a16:creationId xmlns:a16="http://schemas.microsoft.com/office/drawing/2014/main" id="{616757B4-8879-4B2D-A6C3-614D014232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88626" y="5313738"/>
            <a:ext cx="7273114" cy="795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alt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5 </a:t>
            </a:r>
            <a:r>
              <a:rPr lang="en-US" altLang="en-US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r>
              <a:rPr lang="en-US" alt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32 kg = 5,032 </a:t>
            </a:r>
            <a:r>
              <a:rPr lang="en-US" altLang="en-US" sz="4000" b="1" dirty="0" err="1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r>
              <a:rPr lang="en-US" altLang="en-US" sz="4000" b="1" dirty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206" name="Rectangle 342">
            <a:extLst>
              <a:ext uri="{FF2B5EF4-FFF2-40B4-BE49-F238E27FC236}">
                <a16:creationId xmlns:a16="http://schemas.microsoft.com/office/drawing/2014/main" id="{485064F4-1FC3-4893-BF09-E8DC116362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6883" y="4742688"/>
            <a:ext cx="1066800" cy="50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18473" name="Text Box 63">
            <a:extLst>
              <a:ext uri="{FF2B5EF4-FFF2-40B4-BE49-F238E27FC236}">
                <a16:creationId xmlns:a16="http://schemas.microsoft.com/office/drawing/2014/main" id="{AEB4009E-F683-419E-8388-04BF814F57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50224" y="4020866"/>
            <a:ext cx="287111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5,032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tấn</a:t>
            </a:r>
            <a:endParaRPr lang="en-US" alt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5" name="Group 85">
            <a:extLst>
              <a:ext uri="{FF2B5EF4-FFF2-40B4-BE49-F238E27FC236}">
                <a16:creationId xmlns:a16="http://schemas.microsoft.com/office/drawing/2014/main" id="{8EB77C58-C58F-4DE9-8BF4-4320204043B1}"/>
              </a:ext>
            </a:extLst>
          </p:cNvPr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348283" y="633956"/>
          <a:ext cx="11495433" cy="1194314"/>
        </p:xfrm>
        <a:graphic>
          <a:graphicData uri="http://schemas.openxmlformats.org/drawingml/2006/table">
            <a:tbl>
              <a:tblPr/>
              <a:tblGrid>
                <a:gridCol w="16125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02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745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2602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67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68040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369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97157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Lớn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hơn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ki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lô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-gam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Ki-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lô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-gam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Bé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hơn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ki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</a:t>
                      </a: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lô</a:t>
                      </a: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-gam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715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tấn</a:t>
                      </a:r>
                      <a:endParaRPr kumimoji="0" lang="vi-VN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tạ</a:t>
                      </a:r>
                      <a:endParaRPr kumimoji="0" lang="vi-VN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yến</a:t>
                      </a:r>
                      <a:endParaRPr kumimoji="0" lang="vi-VN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kg</a:t>
                      </a:r>
                      <a:endParaRPr kumimoji="0" lang="vi-VN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hg</a:t>
                      </a:r>
                      <a:endParaRPr kumimoji="0" lang="vi-VN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dag</a:t>
                      </a:r>
                      <a:endParaRPr kumimoji="0" lang="vi-VN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endParaRPr kumimoji="0" lang="vi-VN" sz="3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6" name="Rectangle 307">
            <a:extLst>
              <a:ext uri="{FF2B5EF4-FFF2-40B4-BE49-F238E27FC236}">
                <a16:creationId xmlns:a16="http://schemas.microsoft.com/office/drawing/2014/main" id="{7CFD4E62-97A9-4D2A-879E-8AF93A2607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5438" y="2005729"/>
            <a:ext cx="11295690" cy="707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spcBef>
                <a:spcPct val="0"/>
              </a:spcBef>
              <a:buNone/>
            </a:pP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thập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trống</a:t>
            </a:r>
            <a:r>
              <a: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6C30417-A070-4081-B823-31B1F8EF4B16}"/>
              </a:ext>
            </a:extLst>
          </p:cNvPr>
          <p:cNvGrpSpPr/>
          <p:nvPr/>
        </p:nvGrpSpPr>
        <p:grpSpPr>
          <a:xfrm>
            <a:off x="5874975" y="3747044"/>
            <a:ext cx="1843372" cy="1384443"/>
            <a:chOff x="9457721" y="2756639"/>
            <a:chExt cx="1843372" cy="1384443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270B592B-80A4-4553-9323-D163C9A18D49}"/>
                </a:ext>
              </a:extLst>
            </p:cNvPr>
            <p:cNvGrpSpPr/>
            <p:nvPr/>
          </p:nvGrpSpPr>
          <p:grpSpPr>
            <a:xfrm>
              <a:off x="9929494" y="2756639"/>
              <a:ext cx="1371599" cy="1384443"/>
              <a:chOff x="5451444" y="4635439"/>
              <a:chExt cx="1371599" cy="1459302"/>
            </a:xfrm>
            <a:noFill/>
          </p:grpSpPr>
          <p:sp>
            <p:nvSpPr>
              <p:cNvPr id="29" name="Text Box 12">
                <a:extLst>
                  <a:ext uri="{FF2B5EF4-FFF2-40B4-BE49-F238E27FC236}">
                    <a16:creationId xmlns:a16="http://schemas.microsoft.com/office/drawing/2014/main" id="{A651570B-7877-48BB-9AB9-46496E07CAA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661036" y="4635439"/>
                <a:ext cx="952416" cy="74616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4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32</a:t>
                </a:r>
              </a:p>
            </p:txBody>
          </p:sp>
          <p:sp>
            <p:nvSpPr>
              <p:cNvPr id="30" name="Text Box 12">
                <a:extLst>
                  <a:ext uri="{FF2B5EF4-FFF2-40B4-BE49-F238E27FC236}">
                    <a16:creationId xmlns:a16="http://schemas.microsoft.com/office/drawing/2014/main" id="{36550EF8-22F5-43D5-8163-4E6F277DA1E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451444" y="5348579"/>
                <a:ext cx="1371599" cy="746162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defRPr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defRPr>
                </a:lvl9pPr>
              </a:lstStyle>
              <a:p>
                <a:pPr algn="ctr" eaLnBrk="1" hangingPunct="1"/>
                <a:r>
                  <a:rPr lang="en-US" altLang="en-US" sz="4000" b="1" dirty="0">
                    <a:solidFill>
                      <a:srgbClr val="0000FF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1000</a:t>
                </a:r>
              </a:p>
            </p:txBody>
          </p: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61E5511A-2400-4E96-97D5-D163BC9B5F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679157" y="5362458"/>
                <a:ext cx="916177" cy="0"/>
              </a:xfrm>
              <a:prstGeom prst="line">
                <a:avLst/>
              </a:prstGeom>
              <a:grpFill/>
              <a:ln w="76200">
                <a:solidFill>
                  <a:srgbClr val="0000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2" name="Text Box 12">
              <a:extLst>
                <a:ext uri="{FF2B5EF4-FFF2-40B4-BE49-F238E27FC236}">
                  <a16:creationId xmlns:a16="http://schemas.microsoft.com/office/drawing/2014/main" id="{A6D0A78D-E03D-4FD7-A32C-C35B4053A5B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457721" y="3030503"/>
              <a:ext cx="952416" cy="7078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itchFamily="34" charset="0"/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eaLnBrk="1" hangingPunct="1"/>
              <a:r>
                <a:rPr lang="en-US" altLang="en-US" sz="4000" b="1" dirty="0">
                  <a:solidFill>
                    <a:srgbClr val="0000FF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73114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18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69" grpId="0"/>
      <p:bldP spid="1847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9383</TotalTime>
  <Words>836</Words>
  <Application>Microsoft Office PowerPoint</Application>
  <PresentationFormat>Widescreen</PresentationFormat>
  <Paragraphs>200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CAM THI</dc:creator>
  <cp:lastModifiedBy>Administrator</cp:lastModifiedBy>
  <cp:revision>2396</cp:revision>
  <dcterms:created xsi:type="dcterms:W3CDTF">2021-09-22T15:50:28Z</dcterms:created>
  <dcterms:modified xsi:type="dcterms:W3CDTF">2021-11-14T21:42:06Z</dcterms:modified>
</cp:coreProperties>
</file>